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Lst>
  <p:notesMasterIdLst>
    <p:notesMasterId r:id="rId32"/>
  </p:notesMasterIdLst>
  <p:handoutMasterIdLst>
    <p:handoutMasterId r:id="rId33"/>
  </p:handoutMasterIdLst>
  <p:sldIdLst>
    <p:sldId id="256" r:id="rId5"/>
    <p:sldId id="315" r:id="rId6"/>
    <p:sldId id="320" r:id="rId7"/>
    <p:sldId id="258" r:id="rId8"/>
    <p:sldId id="259" r:id="rId9"/>
    <p:sldId id="276" r:id="rId10"/>
    <p:sldId id="275" r:id="rId11"/>
    <p:sldId id="266" r:id="rId12"/>
    <p:sldId id="261" r:id="rId13"/>
    <p:sldId id="262" r:id="rId14"/>
    <p:sldId id="265" r:id="rId15"/>
    <p:sldId id="321" r:id="rId16"/>
    <p:sldId id="301" r:id="rId17"/>
    <p:sldId id="298" r:id="rId18"/>
    <p:sldId id="300" r:id="rId19"/>
    <p:sldId id="263" r:id="rId20"/>
    <p:sldId id="279" r:id="rId21"/>
    <p:sldId id="282" r:id="rId22"/>
    <p:sldId id="270" r:id="rId23"/>
    <p:sldId id="272" r:id="rId24"/>
    <p:sldId id="267" r:id="rId25"/>
    <p:sldId id="271" r:id="rId26"/>
    <p:sldId id="302" r:id="rId27"/>
    <p:sldId id="318" r:id="rId28"/>
    <p:sldId id="319" r:id="rId29"/>
    <p:sldId id="280" r:id="rId30"/>
    <p:sldId id="29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rill" initials="LB" lastIdx="5" clrIdx="0">
    <p:extLst>
      <p:ext uri="{19B8F6BF-5375-455C-9EA6-DF929625EA0E}">
        <p15:presenceInfo xmlns:p15="http://schemas.microsoft.com/office/powerpoint/2012/main" userId="S-1-5-21-2897882274-590303294-1783499553-1178" providerId="AD"/>
      </p:ext>
    </p:extLst>
  </p:cmAuthor>
  <p:cmAuthor id="2" name="Anastasia Gandarilla" initials="AG" lastIdx="4" clrIdx="1">
    <p:extLst>
      <p:ext uri="{19B8F6BF-5375-455C-9EA6-DF929625EA0E}">
        <p15:presenceInfo xmlns:p15="http://schemas.microsoft.com/office/powerpoint/2012/main" userId="S-1-5-21-2897882274-590303294-1783499553-15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B82DD-C3F1-4C2C-98CB-E7DF707DE041}" v="1" dt="2021-12-28T18:31:49.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76BB66D7-906F-4123-B705-F5437291CD8D}" type="datetimeFigureOut">
              <a:rPr lang="en-US" smtClean="0"/>
              <a:t>7/26/2023</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855F6077-7AF1-442C-A6B9-B63F2C5174C8}" type="slidenum">
              <a:rPr lang="en-US" smtClean="0"/>
              <a:t>‹#›</a:t>
            </a:fld>
            <a:endParaRPr lang="en-US"/>
          </a:p>
        </p:txBody>
      </p:sp>
    </p:spTree>
    <p:extLst>
      <p:ext uri="{BB962C8B-B14F-4D97-AF65-F5344CB8AC3E}">
        <p14:creationId xmlns:p14="http://schemas.microsoft.com/office/powerpoint/2010/main" val="3509200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72CE29A1-2B96-4FC9-8496-D79FBC35A7C2}" type="datetimeFigureOut">
              <a:rPr lang="en-US" smtClean="0"/>
              <a:t>7/26/2023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122A2297-2092-491B-9B0F-9F443750315F}" type="slidenum">
              <a:rPr lang="en-US" smtClean="0"/>
              <a:t>‹#›</a:t>
            </a:fld>
            <a:endParaRPr lang="en-US"/>
          </a:p>
        </p:txBody>
      </p:sp>
    </p:spTree>
    <p:extLst>
      <p:ext uri="{BB962C8B-B14F-4D97-AF65-F5344CB8AC3E}">
        <p14:creationId xmlns:p14="http://schemas.microsoft.com/office/powerpoint/2010/main" val="116806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2A2297-2092-491B-9B0F-9F443750315F}" type="slidenum">
              <a:rPr lang="en-US" smtClean="0"/>
              <a:t>5</a:t>
            </a:fld>
            <a:endParaRPr lang="en-US"/>
          </a:p>
        </p:txBody>
      </p:sp>
    </p:spTree>
    <p:extLst>
      <p:ext uri="{BB962C8B-B14F-4D97-AF65-F5344CB8AC3E}">
        <p14:creationId xmlns:p14="http://schemas.microsoft.com/office/powerpoint/2010/main" val="266473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2A2297-2092-491B-9B0F-9F443750315F}" type="slidenum">
              <a:rPr lang="en-US" smtClean="0"/>
              <a:t>20</a:t>
            </a:fld>
            <a:endParaRPr lang="en-US"/>
          </a:p>
        </p:txBody>
      </p:sp>
    </p:spTree>
    <p:extLst>
      <p:ext uri="{BB962C8B-B14F-4D97-AF65-F5344CB8AC3E}">
        <p14:creationId xmlns:p14="http://schemas.microsoft.com/office/powerpoint/2010/main" val="67060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2A2297-2092-491B-9B0F-9F443750315F}" type="slidenum">
              <a:rPr lang="en-US" smtClean="0"/>
              <a:t>22</a:t>
            </a:fld>
            <a:endParaRPr lang="en-US"/>
          </a:p>
        </p:txBody>
      </p:sp>
    </p:spTree>
    <p:extLst>
      <p:ext uri="{BB962C8B-B14F-4D97-AF65-F5344CB8AC3E}">
        <p14:creationId xmlns:p14="http://schemas.microsoft.com/office/powerpoint/2010/main" val="203913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B8FB70-0E85-432E-ADF2-29B64F89DEFC}"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1104800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8FB70-0E85-432E-ADF2-29B64F89DEFC}"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4216526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8FB70-0E85-432E-ADF2-29B64F89DEFC}"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2814281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Rectangle 3"/>
          <p:cNvSpPr/>
          <p:nvPr/>
        </p:nvSpPr>
        <p:spPr>
          <a:xfrm>
            <a:off x="8305800" y="304800"/>
            <a:ext cx="304800" cy="304800"/>
          </a:xfrm>
          <a:prstGeom prst="rect">
            <a:avLst/>
          </a:prstGeom>
          <a:solidFill>
            <a:srgbClr val="E97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65" charset="-128"/>
            </a:endParaRPr>
          </a:p>
        </p:txBody>
      </p:sp>
      <p:sp>
        <p:nvSpPr>
          <p:cNvPr id="5" name="Rectangle 4"/>
          <p:cNvSpPr/>
          <p:nvPr/>
        </p:nvSpPr>
        <p:spPr>
          <a:xfrm>
            <a:off x="685800" y="1143000"/>
            <a:ext cx="304800" cy="152400"/>
          </a:xfrm>
          <a:prstGeom prst="rect">
            <a:avLst/>
          </a:prstGeom>
          <a:solidFill>
            <a:srgbClr val="E97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65" charset="-128"/>
            </a:endParaRPr>
          </a:p>
        </p:txBody>
      </p:sp>
      <p:sp>
        <p:nvSpPr>
          <p:cNvPr id="6" name="Rounded Rectangle 16"/>
          <p:cNvSpPr>
            <a:spLocks noChangeArrowheads="1"/>
          </p:cNvSpPr>
          <p:nvPr/>
        </p:nvSpPr>
        <p:spPr bwMode="auto">
          <a:xfrm>
            <a:off x="685800" y="304800"/>
            <a:ext cx="7924800" cy="990600"/>
          </a:xfrm>
          <a:prstGeom prst="roundRect">
            <a:avLst>
              <a:gd name="adj" fmla="val 16667"/>
            </a:avLst>
          </a:prstGeom>
          <a:solidFill>
            <a:srgbClr val="E97900"/>
          </a:solidFill>
          <a:ln>
            <a:noFill/>
          </a:ln>
          <a:extLst>
            <a:ext uri="{91240B29-F687-4F45-9708-019B960494DF}">
              <a14:hiddenLine xmlns:a14="http://schemas.microsoft.com/office/drawing/2010/main" w="15875">
                <a:solidFill>
                  <a:srgbClr val="000000"/>
                </a:solidFill>
                <a:round/>
                <a:headEnd/>
                <a:tailEnd/>
              </a14:hiddenLine>
            </a:ext>
          </a:extLst>
        </p:spPr>
        <p:txBody>
          <a:bodyPr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algn="ctr" eaLnBrk="1" hangingPunct="1"/>
            <a:endParaRPr lang="en-US" altLang="en-US">
              <a:solidFill>
                <a:srgbClr val="FFFFFF"/>
              </a:solidFill>
              <a:latin typeface="Calibri" panose="020F0502020204030204" pitchFamily="34" charset="0"/>
              <a:ea typeface="MS PGothic" panose="020B0600070205080204" pitchFamily="34" charset="-128"/>
            </a:endParaRPr>
          </a:p>
        </p:txBody>
      </p:sp>
      <p:sp>
        <p:nvSpPr>
          <p:cNvPr id="7" name="Title 1"/>
          <p:cNvSpPr>
            <a:spLocks noGrp="1"/>
          </p:cNvSpPr>
          <p:nvPr>
            <p:ph type="title"/>
          </p:nvPr>
        </p:nvSpPr>
        <p:spPr>
          <a:xfrm>
            <a:off x="762000" y="304800"/>
            <a:ext cx="7772400" cy="914400"/>
          </a:xfrm>
        </p:spPr>
        <p:txBody>
          <a:bodyPr/>
          <a:lstStyle>
            <a:lvl1pPr algn="l">
              <a:defRPr>
                <a:solidFill>
                  <a:schemeClr val="bg1"/>
                </a:solidFill>
                <a:latin typeface="Helvetica" pitchFamily="34" charset="0"/>
              </a:defRPr>
            </a:lvl1pPr>
          </a:lstStyle>
          <a:p>
            <a:r>
              <a:rPr lang="en-US"/>
              <a:t>Click to edit Master title style</a:t>
            </a:r>
          </a:p>
        </p:txBody>
      </p:sp>
      <p:sp>
        <p:nvSpPr>
          <p:cNvPr id="8" name="Content Placeholder 2"/>
          <p:cNvSpPr>
            <a:spLocks noGrp="1"/>
          </p:cNvSpPr>
          <p:nvPr>
            <p:ph idx="1"/>
          </p:nvPr>
        </p:nvSpPr>
        <p:spPr>
          <a:xfrm>
            <a:off x="685800" y="1371600"/>
            <a:ext cx="7848600" cy="4190999"/>
          </a:xfrm>
        </p:spPr>
        <p:txBody>
          <a:bodyPr/>
          <a:lstStyle>
            <a:lvl1pPr>
              <a:defRPr baseline="0">
                <a:solidFill>
                  <a:srgbClr val="53682B"/>
                </a:solidFill>
                <a:latin typeface="Helvetica"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582" y="5182775"/>
            <a:ext cx="2062283" cy="1593582"/>
          </a:xfrm>
          <a:prstGeom prst="rect">
            <a:avLst/>
          </a:prstGeom>
        </p:spPr>
      </p:pic>
    </p:spTree>
    <p:extLst>
      <p:ext uri="{BB962C8B-B14F-4D97-AF65-F5344CB8AC3E}">
        <p14:creationId xmlns:p14="http://schemas.microsoft.com/office/powerpoint/2010/main" val="3674536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8FB70-0E85-432E-ADF2-29B64F89DEFC}"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1615281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B8FB70-0E85-432E-ADF2-29B64F89DEFC}"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1788290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B8FB70-0E85-432E-ADF2-29B64F89DEFC}"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99489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B8FB70-0E85-432E-ADF2-29B64F89DEFC}"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154075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B8FB70-0E85-432E-ADF2-29B64F89DEFC}"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3904771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8FB70-0E85-432E-ADF2-29B64F89DEFC}"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1567593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8FB70-0E85-432E-ADF2-29B64F89DEFC}"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572317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8FB70-0E85-432E-ADF2-29B64F89DEFC}"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25F3-A7F4-4836-A3AC-53EB80CD8E10}" type="slidenum">
              <a:rPr lang="en-US" smtClean="0"/>
              <a:pPr/>
              <a:t>‹#›</a:t>
            </a:fld>
            <a:endParaRPr lang="en-US"/>
          </a:p>
        </p:txBody>
      </p:sp>
    </p:spTree>
    <p:extLst>
      <p:ext uri="{BB962C8B-B14F-4D97-AF65-F5344CB8AC3E}">
        <p14:creationId xmlns:p14="http://schemas.microsoft.com/office/powerpoint/2010/main" val="3755354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FB70-0E85-432E-ADF2-29B64F89DEFC}" type="datetimeFigureOut">
              <a:rPr lang="en-US" smtClean="0"/>
              <a:pPr/>
              <a:t>7/26/2023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325F3-A7F4-4836-A3AC-53EB80CD8E10}" type="slidenum">
              <a:rPr lang="en-US" smtClean="0"/>
              <a:pPr/>
              <a:t>‹#›</a:t>
            </a:fld>
            <a:endParaRPr lang="en-US"/>
          </a:p>
        </p:txBody>
      </p:sp>
    </p:spTree>
    <p:extLst>
      <p:ext uri="{BB962C8B-B14F-4D97-AF65-F5344CB8AC3E}">
        <p14:creationId xmlns:p14="http://schemas.microsoft.com/office/powerpoint/2010/main" val="150400783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mailto:mealcounts@stmarysfoodbank.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rstfoodbank.org/learn/programs/child-feedin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firstfoodbank.org/storage/2023/01/2022-12-Jan-F-T.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cpham@stmarysfoodbank.or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mailto:tlmasias@stmarysfoodbank.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mailto:program.intake@usd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73221"/>
            <a:ext cx="7772400" cy="2387600"/>
          </a:xfrm>
        </p:spPr>
        <p:txBody>
          <a:bodyPr>
            <a:normAutofit fontScale="90000"/>
          </a:bodyPr>
          <a:lstStyle/>
          <a:p>
            <a:r>
              <a:rPr lang="en-US" dirty="0">
                <a:latin typeface="Helvetica" panose="020B0604020202020204" pitchFamily="34" charset="0"/>
                <a:cs typeface="Helvetica" panose="020B0604020202020204" pitchFamily="34" charset="0"/>
              </a:rPr>
              <a:t>CACFP / Kids Cafe</a:t>
            </a:r>
            <a:r>
              <a:rPr lang="en-US" dirty="0">
                <a:latin typeface="Arial" panose="020B0604020202020204" pitchFamily="34" charset="0"/>
                <a:cs typeface="Arial" panose="020B0604020202020204" pitchFamily="34" charset="0"/>
              </a:rPr>
              <a:t>®</a:t>
            </a:r>
            <a:r>
              <a:rPr lang="en-US" dirty="0">
                <a:latin typeface="Helvetica" panose="020B0604020202020204" pitchFamily="34" charset="0"/>
                <a:cs typeface="Helvetica" panose="020B0604020202020204" pitchFamily="34" charset="0"/>
              </a:rPr>
              <a:t> Freeze and Thaw Supper Program </a:t>
            </a:r>
          </a:p>
        </p:txBody>
      </p:sp>
      <p:sp>
        <p:nvSpPr>
          <p:cNvPr id="3" name="Subtitle 2"/>
          <p:cNvSpPr>
            <a:spLocks noGrp="1"/>
          </p:cNvSpPr>
          <p:nvPr>
            <p:ph type="subTitle" idx="1"/>
          </p:nvPr>
        </p:nvSpPr>
        <p:spPr>
          <a:xfrm>
            <a:off x="1600200" y="4560878"/>
            <a:ext cx="6858000" cy="1655762"/>
          </a:xfrm>
          <a:noFill/>
        </p:spPr>
        <p:txBody>
          <a:bodyPr/>
          <a:lstStyle/>
          <a:p>
            <a:r>
              <a:rPr lang="en-US" dirty="0">
                <a:latin typeface="Helvetica" panose="020B0604020202020204" pitchFamily="34" charset="0"/>
                <a:cs typeface="Helvetica" panose="020B0604020202020204" pitchFamily="34" charset="0"/>
              </a:rPr>
              <a:t>Online Training Guide</a:t>
            </a:r>
          </a:p>
          <a:p>
            <a:r>
              <a:rPr lang="en-US" b="1" dirty="0">
                <a:latin typeface="Helvetica" panose="020B0604020202020204" pitchFamily="34" charset="0"/>
                <a:cs typeface="Helvetica" panose="020B0604020202020204" pitchFamily="34" charset="0"/>
              </a:rPr>
              <a:t>Sponsor: St. Mary’s Food Bank </a:t>
            </a:r>
          </a:p>
        </p:txBody>
      </p:sp>
      <p:sp>
        <p:nvSpPr>
          <p:cNvPr id="7" name="TextBox 6"/>
          <p:cNvSpPr txBox="1"/>
          <p:nvPr/>
        </p:nvSpPr>
        <p:spPr>
          <a:xfrm>
            <a:off x="7162800" y="6477000"/>
            <a:ext cx="1828800" cy="261610"/>
          </a:xfrm>
          <a:prstGeom prst="rect">
            <a:avLst/>
          </a:prstGeom>
          <a:noFill/>
        </p:spPr>
        <p:txBody>
          <a:bodyPr wrap="square" rtlCol="0" anchor="t">
            <a:spAutoFit/>
          </a:bodyPr>
          <a:lstStyle/>
          <a:p>
            <a:r>
              <a:rPr lang="en-US" sz="1100" dirty="0"/>
              <a:t>Last Updated: 07/2023</a:t>
            </a:r>
          </a:p>
        </p:txBody>
      </p:sp>
      <p:pic>
        <p:nvPicPr>
          <p:cNvPr id="9" name="Picture 4" descr="ADE Logo"/>
          <p:cNvPicPr>
            <a:picLocks noChangeAspect="1" noChangeArrowheads="1"/>
          </p:cNvPicPr>
          <p:nvPr/>
        </p:nvPicPr>
        <p:blipFill>
          <a:blip r:embed="rId2" cstate="print"/>
          <a:srcRect/>
          <a:stretch>
            <a:fillRect/>
          </a:stretch>
        </p:blipFill>
        <p:spPr bwMode="auto">
          <a:xfrm>
            <a:off x="3408996" y="762946"/>
            <a:ext cx="2416770" cy="560546"/>
          </a:xfrm>
          <a:prstGeom prst="rect">
            <a:avLst/>
          </a:prstGeom>
          <a:noFill/>
        </p:spPr>
      </p:pic>
      <p:pic>
        <p:nvPicPr>
          <p:cNvPr id="10" name="Picture 2" descr="Food and Nutrition Service"/>
          <p:cNvPicPr>
            <a:picLocks noChangeAspect="1" noChangeArrowheads="1"/>
          </p:cNvPicPr>
          <p:nvPr/>
        </p:nvPicPr>
        <p:blipFill>
          <a:blip r:embed="rId3" cstate="print"/>
          <a:srcRect/>
          <a:stretch>
            <a:fillRect/>
          </a:stretch>
        </p:blipFill>
        <p:spPr bwMode="auto">
          <a:xfrm>
            <a:off x="6271939" y="818666"/>
            <a:ext cx="2543175" cy="504826"/>
          </a:xfrm>
          <a:prstGeom prst="rect">
            <a:avLst/>
          </a:prstGeom>
          <a:noFill/>
        </p:spPr>
      </p:pic>
      <p:sp>
        <p:nvSpPr>
          <p:cNvPr id="4" name="Rectangle 2">
            <a:extLst>
              <a:ext uri="{FF2B5EF4-FFF2-40B4-BE49-F238E27FC236}">
                <a16:creationId xmlns:a16="http://schemas.microsoft.com/office/drawing/2014/main" id="{36DC642F-8601-457D-AAD7-A39B3D196EE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3C58AAC3-460F-470D-8052-45C070016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740" y="640788"/>
            <a:ext cx="1470582" cy="911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C6D7635-988F-4CF2-A255-E38743596ACC}"/>
              </a:ext>
            </a:extLst>
          </p:cNvPr>
          <p:cNvSpPr>
            <a:spLocks noChangeArrowheads="1"/>
          </p:cNvSpPr>
          <p:nvPr/>
        </p:nvSpPr>
        <p:spPr bwMode="auto">
          <a:xfrm>
            <a:off x="0" y="1173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8692C-6A67-40E6-A1F0-BCAC7C1D37D0}"/>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000"/>
              <a:t>Meal Service</a:t>
            </a:r>
          </a:p>
        </p:txBody>
      </p:sp>
      <p:sp>
        <p:nvSpPr>
          <p:cNvPr id="3" name="Content Placeholder 2"/>
          <p:cNvSpPr>
            <a:spLocks noGrp="1"/>
          </p:cNvSpPr>
          <p:nvPr>
            <p:ph idx="1"/>
          </p:nvPr>
        </p:nvSpPr>
        <p:spPr>
          <a:xfrm>
            <a:off x="990600" y="1295400"/>
            <a:ext cx="8001000" cy="5114278"/>
          </a:xfrm>
          <a:noFill/>
        </p:spPr>
        <p:txBody>
          <a:bodyPr vert="horz" lIns="91440" tIns="45720" rIns="91440" bIns="45720" rtlCol="0" anchor="t">
            <a:normAutofit fontScale="25000" lnSpcReduction="20000"/>
          </a:bodyPr>
          <a:lstStyle/>
          <a:p>
            <a:pPr>
              <a:lnSpc>
                <a:spcPct val="110000"/>
              </a:lnSpc>
            </a:pPr>
            <a:r>
              <a:rPr lang="en-US" sz="7400" dirty="0">
                <a:solidFill>
                  <a:schemeClr val="tx1"/>
                </a:solidFill>
                <a:latin typeface="Helvetica"/>
                <a:cs typeface="Helvetica"/>
              </a:rPr>
              <a:t>Kids Cafe meals funded through CACFP, are for afterschool use. You can serve these meals as soon as your school/or nearest feeder school releases for the school day. Meals cannot be used for lunch </a:t>
            </a:r>
          </a:p>
          <a:p>
            <a:pPr lvl="1">
              <a:lnSpc>
                <a:spcPct val="110000"/>
              </a:lnSpc>
            </a:pPr>
            <a:r>
              <a:rPr lang="en-US" sz="7000" dirty="0">
                <a:latin typeface="Helvetica" panose="020B0604020202020204" pitchFamily="34" charset="0"/>
                <a:cs typeface="Helvetica" panose="020B0604020202020204" pitchFamily="34" charset="0"/>
              </a:rPr>
              <a:t>You must report your scheduled mealtime to your Child Nutrition Program Specialist for monitoring</a:t>
            </a:r>
          </a:p>
          <a:p>
            <a:pPr lvl="1">
              <a:lnSpc>
                <a:spcPct val="110000"/>
              </a:lnSpc>
            </a:pPr>
            <a:r>
              <a:rPr lang="en-US" sz="7000" dirty="0">
                <a:latin typeface="Helvetica" panose="020B0604020202020204" pitchFamily="34" charset="0"/>
                <a:cs typeface="Helvetica" panose="020B0604020202020204" pitchFamily="34" charset="0"/>
              </a:rPr>
              <a:t>Notify your Child Nutrition Specialist if feeding time change throughout the year, so we can update our records with ADE</a:t>
            </a:r>
          </a:p>
          <a:p>
            <a:pPr>
              <a:lnSpc>
                <a:spcPct val="110000"/>
              </a:lnSpc>
            </a:pPr>
            <a:r>
              <a:rPr lang="en-US" sz="7400" dirty="0">
                <a:solidFill>
                  <a:schemeClr val="tx1"/>
                </a:solidFill>
                <a:latin typeface="Helvetica"/>
                <a:cs typeface="Helvetica"/>
              </a:rPr>
              <a:t>Any enrolled member of your program, age 18 and under, is eligible to receive a meal</a:t>
            </a:r>
          </a:p>
          <a:p>
            <a:pPr lvl="0">
              <a:lnSpc>
                <a:spcPct val="110000"/>
              </a:lnSpc>
            </a:pPr>
            <a:r>
              <a:rPr lang="en-US" sz="7400" dirty="0">
                <a:solidFill>
                  <a:schemeClr val="tx1"/>
                </a:solidFill>
              </a:rPr>
              <a:t>Meals must be consumed on site. </a:t>
            </a:r>
          </a:p>
          <a:p>
            <a:pPr lvl="1">
              <a:lnSpc>
                <a:spcPct val="110000"/>
              </a:lnSpc>
            </a:pPr>
            <a:r>
              <a:rPr lang="en-US" sz="6400" dirty="0">
                <a:latin typeface="Helvetica" panose="020B0604020202020204" pitchFamily="34" charset="0"/>
                <a:cs typeface="Helvetica" panose="020B0604020202020204" pitchFamily="34" charset="0"/>
              </a:rPr>
              <a:t>Meals can be consumed indoors or outside (weather permitting)</a:t>
            </a:r>
          </a:p>
          <a:p>
            <a:pPr lvl="1">
              <a:lnSpc>
                <a:spcPct val="110000"/>
              </a:lnSpc>
            </a:pPr>
            <a:r>
              <a:rPr lang="en-US" sz="6400" dirty="0">
                <a:latin typeface="Helvetica" panose="020B0604020202020204" pitchFamily="34" charset="0"/>
                <a:cs typeface="Helvetica" panose="020B0604020202020204" pitchFamily="34" charset="0"/>
              </a:rPr>
              <a:t>Kids cannot be required to pray in order to receive food</a:t>
            </a:r>
            <a:endParaRPr lang="en-US" sz="4900" dirty="0">
              <a:latin typeface="Helvetica" panose="020B0604020202020204" pitchFamily="34" charset="0"/>
              <a:cs typeface="Helvetica" panose="020B0604020202020204" pitchFamily="34" charset="0"/>
            </a:endParaRPr>
          </a:p>
          <a:p>
            <a:pPr lvl="0"/>
            <a:r>
              <a:rPr lang="en-US" sz="7400" dirty="0">
                <a:solidFill>
                  <a:schemeClr val="tx1"/>
                </a:solidFill>
              </a:rPr>
              <a:t>Every child must be served a complete meal (including milk) </a:t>
            </a:r>
          </a:p>
          <a:p>
            <a:r>
              <a:rPr lang="en-US" sz="7400" dirty="0">
                <a:solidFill>
                  <a:schemeClr val="tx1"/>
                </a:solidFill>
                <a:latin typeface="Helvetica"/>
                <a:cs typeface="Helvetica"/>
              </a:rPr>
              <a:t>A current menu and Civil Rights compliance material must be on display at all times.</a:t>
            </a:r>
          </a:p>
          <a:p>
            <a:r>
              <a:rPr lang="en-US" sz="7400" dirty="0">
                <a:solidFill>
                  <a:schemeClr val="tx1"/>
                </a:solidFill>
                <a:cs typeface="Helvetica" panose="020B0604020202020204" pitchFamily="34" charset="0"/>
              </a:rPr>
              <a:t>Meals counts must be taken at point of service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7202B2-F40F-4094-9DFF-85FB50C819B1}"/>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Meal Production Process </a:t>
            </a:r>
          </a:p>
        </p:txBody>
      </p:sp>
      <p:sp>
        <p:nvSpPr>
          <p:cNvPr id="3" name="Content Placeholder 2"/>
          <p:cNvSpPr>
            <a:spLocks noGrp="1"/>
          </p:cNvSpPr>
          <p:nvPr>
            <p:ph idx="1"/>
          </p:nvPr>
        </p:nvSpPr>
        <p:spPr>
          <a:xfrm>
            <a:off x="914400" y="1371600"/>
            <a:ext cx="8153400" cy="5181600"/>
          </a:xfrm>
        </p:spPr>
        <p:txBody>
          <a:bodyPr vert="horz" lIns="91440" tIns="45720" rIns="91440" bIns="45720" rtlCol="0" anchor="t">
            <a:normAutofit lnSpcReduction="10000"/>
          </a:bodyPr>
          <a:lstStyle/>
          <a:p>
            <a:r>
              <a:rPr lang="en-US" dirty="0">
                <a:solidFill>
                  <a:schemeClr val="tx1"/>
                </a:solidFill>
                <a:cs typeface="Helvetica" panose="020B0604020202020204" pitchFamily="34" charset="0"/>
              </a:rPr>
              <a:t>The important part is that all meal components are assembled and readily available for the kids.</a:t>
            </a:r>
          </a:p>
          <a:p>
            <a:r>
              <a:rPr lang="en-US" dirty="0">
                <a:solidFill>
                  <a:schemeClr val="tx1"/>
                </a:solidFill>
                <a:cs typeface="Helvetica" panose="020B0604020202020204" pitchFamily="34" charset="0"/>
              </a:rPr>
              <a:t>Each day: </a:t>
            </a:r>
          </a:p>
          <a:p>
            <a:pPr lvl="1"/>
            <a:r>
              <a:rPr lang="en-US" dirty="0">
                <a:latin typeface="Helvetica" panose="020B0604020202020204" pitchFamily="34" charset="0"/>
                <a:cs typeface="Helvetica" panose="020B0604020202020204" pitchFamily="34" charset="0"/>
              </a:rPr>
              <a:t>Pull intended number of main components/ entrees needed from the freezer for the next meal service day and place in refrigerator. You are thawing these meals in advance. Please cross reference your Kids Cafe menu.</a:t>
            </a:r>
          </a:p>
          <a:p>
            <a:pPr lvl="1"/>
            <a:r>
              <a:rPr lang="en-US" dirty="0">
                <a:solidFill>
                  <a:schemeClr val="tx1"/>
                </a:solidFill>
                <a:latin typeface="Helvetica" panose="020B0604020202020204" pitchFamily="34" charset="0"/>
                <a:cs typeface="Helvetica" panose="020B0604020202020204" pitchFamily="34" charset="0"/>
              </a:rPr>
              <a:t>Do this for each day so that there is enough thawed main component/ Entrees for the next serving day.</a:t>
            </a:r>
          </a:p>
          <a:p>
            <a:r>
              <a:rPr lang="en-US" dirty="0">
                <a:solidFill>
                  <a:schemeClr val="tx1"/>
                </a:solidFill>
                <a:cs typeface="Helvetica" panose="020B0604020202020204" pitchFamily="34" charset="0"/>
              </a:rPr>
              <a:t>A complete meal will have the following items: </a:t>
            </a:r>
          </a:p>
          <a:p>
            <a:pPr lvl="2">
              <a:buFont typeface="Wingdings" panose="05000000000000000000" pitchFamily="2" charset="2"/>
              <a:buChar char="ü"/>
            </a:pPr>
            <a:r>
              <a:rPr lang="en-US" dirty="0">
                <a:latin typeface="Helvetica" panose="020B0604020202020204" pitchFamily="34" charset="0"/>
                <a:cs typeface="Helvetica" panose="020B0604020202020204" pitchFamily="34" charset="0"/>
              </a:rPr>
              <a:t>Main component/entrée</a:t>
            </a:r>
          </a:p>
          <a:p>
            <a:pPr lvl="2">
              <a:buFont typeface="Wingdings" panose="05000000000000000000" pitchFamily="2" charset="2"/>
              <a:buChar char="ü"/>
            </a:pPr>
            <a:r>
              <a:rPr lang="en-US" dirty="0">
                <a:latin typeface="Helvetica" panose="020B0604020202020204" pitchFamily="34" charset="0"/>
                <a:cs typeface="Helvetica" panose="020B0604020202020204" pitchFamily="34" charset="0"/>
              </a:rPr>
              <a:t>One fruit &amp; One vegetable</a:t>
            </a:r>
          </a:p>
          <a:p>
            <a:pPr lvl="2">
              <a:buFont typeface="Wingdings" panose="05000000000000000000" pitchFamily="2" charset="2"/>
              <a:buChar char="ü"/>
            </a:pPr>
            <a:r>
              <a:rPr lang="en-US" dirty="0">
                <a:latin typeface="Helvetica" panose="020B0604020202020204" pitchFamily="34" charset="0"/>
                <a:cs typeface="Helvetica" panose="020B0604020202020204" pitchFamily="34" charset="0"/>
              </a:rPr>
              <a:t>Shelf stable milk</a:t>
            </a:r>
          </a:p>
          <a:p>
            <a:pPr lvl="2">
              <a:buFont typeface="Wingdings" panose="05000000000000000000" pitchFamily="2" charset="2"/>
              <a:buChar char="ü"/>
            </a:pPr>
            <a:r>
              <a:rPr lang="en-US" dirty="0">
                <a:latin typeface="Helvetica" panose="020B0604020202020204" pitchFamily="34" charset="0"/>
                <a:cs typeface="Helvetica" panose="020B0604020202020204" pitchFamily="34" charset="0"/>
              </a:rPr>
              <a:t>Condiments and utensils</a:t>
            </a:r>
          </a:p>
          <a:p>
            <a:pPr marL="0" indent="0">
              <a:buNone/>
            </a:pPr>
            <a:endParaRPr lang="en-US" dirty="0">
              <a:solidFill>
                <a:schemeClr val="tx1"/>
              </a:solidFill>
              <a:latin typeface="Helvetica"/>
              <a:cs typeface="Helvetica"/>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77F3-0FCA-4D1C-B193-4063F03ACC21}"/>
              </a:ext>
            </a:extLst>
          </p:cNvPr>
          <p:cNvSpPr>
            <a:spLocks noGrp="1"/>
          </p:cNvSpPr>
          <p:nvPr>
            <p:ph type="title"/>
          </p:nvPr>
        </p:nvSpPr>
        <p:spPr/>
        <p:txBody>
          <a:bodyPr/>
          <a:lstStyle/>
          <a:p>
            <a:r>
              <a:rPr lang="en-US" dirty="0"/>
              <a:t>Leftovers </a:t>
            </a:r>
          </a:p>
        </p:txBody>
      </p:sp>
      <p:sp>
        <p:nvSpPr>
          <p:cNvPr id="3" name="Content Placeholder 2">
            <a:extLst>
              <a:ext uri="{FF2B5EF4-FFF2-40B4-BE49-F238E27FC236}">
                <a16:creationId xmlns:a16="http://schemas.microsoft.com/office/drawing/2014/main" id="{6B49A2F5-1FD1-4AEE-A161-3B009B9B2CD2}"/>
              </a:ext>
            </a:extLst>
          </p:cNvPr>
          <p:cNvSpPr>
            <a:spLocks noGrp="1"/>
          </p:cNvSpPr>
          <p:nvPr>
            <p:ph idx="1"/>
          </p:nvPr>
        </p:nvSpPr>
        <p:spPr>
          <a:xfrm>
            <a:off x="1032029" y="1487010"/>
            <a:ext cx="7920872" cy="4463592"/>
          </a:xfrm>
        </p:spPr>
        <p:txBody>
          <a:bodyPr>
            <a:normAutofit lnSpcReduction="10000"/>
          </a:bodyPr>
          <a:lstStyle/>
          <a:p>
            <a:r>
              <a:rPr lang="en-US" sz="2400" dirty="0">
                <a:solidFill>
                  <a:schemeClr val="tx1"/>
                </a:solidFill>
                <a:latin typeface="Helvetica"/>
                <a:cs typeface="Helvetica"/>
              </a:rPr>
              <a:t>Leftover entrees should be placed in the freezer after meal service	</a:t>
            </a:r>
          </a:p>
          <a:p>
            <a:pPr lvl="1"/>
            <a:r>
              <a:rPr lang="en-US" sz="2000" dirty="0">
                <a:latin typeface="Helvetica"/>
                <a:cs typeface="Helvetica"/>
              </a:rPr>
              <a:t>These items should be used first when removing items from the freezer for subsequent days</a:t>
            </a:r>
          </a:p>
          <a:p>
            <a:pPr lvl="1"/>
            <a:r>
              <a:rPr lang="en-US" sz="2000" dirty="0">
                <a:solidFill>
                  <a:schemeClr val="tx1"/>
                </a:solidFill>
                <a:latin typeface="Helvetica"/>
                <a:cs typeface="Helvetica"/>
              </a:rPr>
              <a:t>All leftover</a:t>
            </a:r>
            <a:r>
              <a:rPr lang="en-US" sz="2000" dirty="0">
                <a:latin typeface="Helvetica"/>
                <a:cs typeface="Helvetica"/>
              </a:rPr>
              <a:t> inventory should be used before opening new product (First In First Out)</a:t>
            </a:r>
          </a:p>
          <a:p>
            <a:pPr lvl="1"/>
            <a:r>
              <a:rPr lang="en-US" sz="2000" dirty="0">
                <a:solidFill>
                  <a:schemeClr val="tx1"/>
                </a:solidFill>
                <a:latin typeface="Helvetica"/>
                <a:cs typeface="Helvetica"/>
              </a:rPr>
              <a:t>Leftover pro</a:t>
            </a:r>
            <a:r>
              <a:rPr lang="en-US" sz="2000" dirty="0">
                <a:latin typeface="Helvetica"/>
                <a:cs typeface="Helvetica"/>
              </a:rPr>
              <a:t>duct can only be frozen one time</a:t>
            </a:r>
            <a:endParaRPr lang="en-US" sz="2000" dirty="0">
              <a:solidFill>
                <a:schemeClr val="tx1"/>
              </a:solidFill>
              <a:latin typeface="Helvetica"/>
              <a:cs typeface="Helvetica"/>
            </a:endParaRPr>
          </a:p>
          <a:p>
            <a:r>
              <a:rPr lang="en-US" sz="2400" dirty="0">
                <a:solidFill>
                  <a:schemeClr val="tx1"/>
                </a:solidFill>
              </a:rPr>
              <a:t>Call your Child Nutrition Specialist if leftovers are consistent to decrease meal numbers and keep waste to a minimum</a:t>
            </a:r>
          </a:p>
          <a:p>
            <a:r>
              <a:rPr lang="en-US" sz="2400" dirty="0">
                <a:solidFill>
                  <a:schemeClr val="tx1"/>
                </a:solidFill>
              </a:rPr>
              <a:t>Share Table - .Allow your program participants to place whatever components they don’t want for others to use.  May place unused in inventory.  </a:t>
            </a:r>
          </a:p>
          <a:p>
            <a:endParaRPr lang="en-US" dirty="0"/>
          </a:p>
        </p:txBody>
      </p:sp>
      <p:sp>
        <p:nvSpPr>
          <p:cNvPr id="5" name="Rectangle 4">
            <a:extLst>
              <a:ext uri="{FF2B5EF4-FFF2-40B4-BE49-F238E27FC236}">
                <a16:creationId xmlns:a16="http://schemas.microsoft.com/office/drawing/2014/main" id="{9D1F46D1-988B-51E1-A658-F8D4B494B95E}"/>
              </a:ext>
            </a:extLst>
          </p:cNvPr>
          <p:cNvSpPr/>
          <p:nvPr/>
        </p:nvSpPr>
        <p:spPr>
          <a:xfrm>
            <a:off x="7148945" y="5384800"/>
            <a:ext cx="1736437" cy="116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090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CE94-17E4-4452-B36B-E9DD5012CAAC}"/>
              </a:ext>
            </a:extLst>
          </p:cNvPr>
          <p:cNvSpPr>
            <a:spLocks noGrp="1"/>
          </p:cNvSpPr>
          <p:nvPr>
            <p:ph type="title"/>
          </p:nvPr>
        </p:nvSpPr>
        <p:spPr>
          <a:xfrm>
            <a:off x="762000" y="380998"/>
            <a:ext cx="7772400" cy="838201"/>
          </a:xfrm>
        </p:spPr>
        <p:txBody>
          <a:bodyPr>
            <a:noAutofit/>
          </a:bodyPr>
          <a:lstStyle/>
          <a:p>
            <a:r>
              <a:rPr lang="en-US" sz="3200" dirty="0"/>
              <a:t>Meal Count Forms - What is required?</a:t>
            </a:r>
          </a:p>
        </p:txBody>
      </p:sp>
      <p:sp>
        <p:nvSpPr>
          <p:cNvPr id="3" name="Content Placeholder 2">
            <a:extLst>
              <a:ext uri="{FF2B5EF4-FFF2-40B4-BE49-F238E27FC236}">
                <a16:creationId xmlns:a16="http://schemas.microsoft.com/office/drawing/2014/main" id="{B592CD0F-0846-47AB-8BD4-EE12BE0A3D91}"/>
              </a:ext>
            </a:extLst>
          </p:cNvPr>
          <p:cNvSpPr>
            <a:spLocks noGrp="1"/>
          </p:cNvSpPr>
          <p:nvPr>
            <p:ph idx="1"/>
          </p:nvPr>
        </p:nvSpPr>
        <p:spPr>
          <a:xfrm>
            <a:off x="1003177" y="1371600"/>
            <a:ext cx="7531223" cy="2057400"/>
          </a:xfrm>
        </p:spPr>
        <p:txBody>
          <a:bodyPr>
            <a:normAutofit/>
          </a:bodyPr>
          <a:lstStyle/>
          <a:p>
            <a:pPr marL="0" indent="0">
              <a:buNone/>
            </a:pPr>
            <a:r>
              <a:rPr lang="en-US" dirty="0">
                <a:solidFill>
                  <a:schemeClr val="tx1"/>
                </a:solidFill>
              </a:rPr>
              <a:t>St. Mary’s Food Bank will claim reimbursement for meals distributed to Kids during your meal service. In order for us to claim reimbursement we need the meal count form as documentation to support the claim.</a:t>
            </a:r>
            <a:endParaRPr lang="en-US" dirty="0"/>
          </a:p>
        </p:txBody>
      </p:sp>
      <p:sp>
        <p:nvSpPr>
          <p:cNvPr id="5" name="Rectangle 4">
            <a:extLst>
              <a:ext uri="{FF2B5EF4-FFF2-40B4-BE49-F238E27FC236}">
                <a16:creationId xmlns:a16="http://schemas.microsoft.com/office/drawing/2014/main" id="{D440A6A1-76E4-4221-B608-1218B59B789B}"/>
              </a:ext>
            </a:extLst>
          </p:cNvPr>
          <p:cNvSpPr/>
          <p:nvPr/>
        </p:nvSpPr>
        <p:spPr>
          <a:xfrm>
            <a:off x="7105834"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A0BF73-07B1-48A6-A187-0EA30D237DA9}"/>
              </a:ext>
            </a:extLst>
          </p:cNvPr>
          <p:cNvSpPr txBox="1"/>
          <p:nvPr/>
        </p:nvSpPr>
        <p:spPr>
          <a:xfrm>
            <a:off x="1234912" y="3455074"/>
            <a:ext cx="7465206" cy="2862322"/>
          </a:xfrm>
          <a:prstGeom prst="rect">
            <a:avLst/>
          </a:prstGeom>
          <a:noFill/>
        </p:spPr>
        <p:txBody>
          <a:bodyPr wrap="square" rtlCol="0">
            <a:spAutoFit/>
          </a:bodyPr>
          <a:lstStyle/>
          <a:p>
            <a:r>
              <a:rPr lang="en-US" sz="2000" dirty="0"/>
              <a:t>We have created two meal count forms to track meals</a:t>
            </a:r>
          </a:p>
          <a:p>
            <a:pPr marL="342900" indent="-342900">
              <a:buFont typeface="Arial" panose="020B0604020202020204" pitchFamily="34" charset="0"/>
              <a:buChar char="•"/>
            </a:pPr>
            <a:r>
              <a:rPr lang="en-US" sz="2000" dirty="0"/>
              <a:t>Daily meal count form - Designed to track meals for sites serving over 60 kids</a:t>
            </a:r>
          </a:p>
          <a:p>
            <a:pPr marL="342900" indent="-342900">
              <a:buFont typeface="Arial" panose="020B0604020202020204" pitchFamily="34" charset="0"/>
              <a:buChar char="•"/>
            </a:pPr>
            <a:r>
              <a:rPr lang="en-US" sz="2000" dirty="0"/>
              <a:t>Weekly Classroom meal count form - Designed to track meals for sites serving in multiple classrooms</a:t>
            </a:r>
          </a:p>
          <a:p>
            <a:pPr marL="342900" indent="-342900">
              <a:buFont typeface="Arial" panose="020B0604020202020204" pitchFamily="34" charset="0"/>
              <a:buChar char="•"/>
            </a:pPr>
            <a:r>
              <a:rPr lang="en-US" sz="2000" dirty="0"/>
              <a:t>You may select the meal count form that works best for your meal distribution model. </a:t>
            </a:r>
            <a:r>
              <a:rPr lang="en-US" sz="2000" b="1" u="sng" dirty="0"/>
              <a:t>You don’t have to use both</a:t>
            </a:r>
          </a:p>
          <a:p>
            <a:pPr marL="342900" indent="-342900">
              <a:buFont typeface="Arial" panose="020B0604020202020204" pitchFamily="34" charset="0"/>
              <a:buChar char="•"/>
            </a:pPr>
            <a:r>
              <a:rPr lang="en-US" sz="2000" dirty="0"/>
              <a:t>If you are distributing a snack, the distributed number also has to be recorded on the meal count form </a:t>
            </a:r>
            <a:endParaRPr lang="en-US" dirty="0"/>
          </a:p>
        </p:txBody>
      </p:sp>
    </p:spTree>
    <p:extLst>
      <p:ext uri="{BB962C8B-B14F-4D97-AF65-F5344CB8AC3E}">
        <p14:creationId xmlns:p14="http://schemas.microsoft.com/office/powerpoint/2010/main" val="1863494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581F4E-8D4B-49CE-B03F-2EA750607A36}"/>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754EEA-C1EF-4814-8EFE-E73AED0FD10A}"/>
              </a:ext>
            </a:extLst>
          </p:cNvPr>
          <p:cNvSpPr>
            <a:spLocks noGrp="1"/>
          </p:cNvSpPr>
          <p:nvPr>
            <p:ph type="title"/>
          </p:nvPr>
        </p:nvSpPr>
        <p:spPr/>
        <p:txBody>
          <a:bodyPr/>
          <a:lstStyle/>
          <a:p>
            <a:r>
              <a:rPr lang="en-US" dirty="0"/>
              <a:t>Meal Count Forms - Daily</a:t>
            </a:r>
          </a:p>
        </p:txBody>
      </p:sp>
      <p:sp>
        <p:nvSpPr>
          <p:cNvPr id="3" name="Content Placeholder 2">
            <a:extLst>
              <a:ext uri="{FF2B5EF4-FFF2-40B4-BE49-F238E27FC236}">
                <a16:creationId xmlns:a16="http://schemas.microsoft.com/office/drawing/2014/main" id="{0E8D937B-5E60-4954-BF0C-0A429B71A03A}"/>
              </a:ext>
            </a:extLst>
          </p:cNvPr>
          <p:cNvSpPr>
            <a:spLocks noGrp="1"/>
          </p:cNvSpPr>
          <p:nvPr>
            <p:ph idx="1"/>
          </p:nvPr>
        </p:nvSpPr>
        <p:spPr>
          <a:xfrm>
            <a:off x="5388746" y="1589102"/>
            <a:ext cx="3526654" cy="5113539"/>
          </a:xfrm>
        </p:spPr>
        <p:txBody>
          <a:bodyPr>
            <a:normAutofit fontScale="55000" lnSpcReduction="20000"/>
          </a:bodyPr>
          <a:lstStyle/>
          <a:p>
            <a:pPr marL="0" indent="0">
              <a:lnSpc>
                <a:spcPct val="120000"/>
              </a:lnSpc>
              <a:buNone/>
            </a:pPr>
            <a:r>
              <a:rPr lang="en-US" sz="3300" b="1" dirty="0">
                <a:solidFill>
                  <a:schemeClr val="tx1"/>
                </a:solidFill>
                <a:latin typeface="Helvetica" panose="020B0604020202020204" pitchFamily="34" charset="0"/>
                <a:cs typeface="Helvetica" panose="020B0604020202020204" pitchFamily="34" charset="0"/>
              </a:rPr>
              <a:t>Meal Count Form must include:</a:t>
            </a:r>
          </a:p>
          <a:p>
            <a:pPr>
              <a:lnSpc>
                <a:spcPct val="120000"/>
              </a:lnSpc>
            </a:pPr>
            <a:r>
              <a:rPr lang="en-US" dirty="0">
                <a:solidFill>
                  <a:schemeClr val="tx1"/>
                </a:solidFill>
                <a:latin typeface="Helvetica" panose="020B0604020202020204" pitchFamily="34" charset="0"/>
                <a:cs typeface="Helvetica" panose="020B0604020202020204" pitchFamily="34" charset="0"/>
              </a:rPr>
              <a:t>Name of your organization/site name</a:t>
            </a:r>
          </a:p>
          <a:p>
            <a:pPr>
              <a:lnSpc>
                <a:spcPct val="120000"/>
              </a:lnSpc>
            </a:pPr>
            <a:r>
              <a:rPr lang="en-US" dirty="0">
                <a:solidFill>
                  <a:schemeClr val="tx1"/>
                </a:solidFill>
                <a:latin typeface="Helvetica" panose="020B0604020202020204" pitchFamily="34" charset="0"/>
                <a:cs typeface="Helvetica" panose="020B0604020202020204" pitchFamily="34" charset="0"/>
              </a:rPr>
              <a:t>Date of meal service</a:t>
            </a:r>
          </a:p>
          <a:p>
            <a:pPr>
              <a:lnSpc>
                <a:spcPct val="120000"/>
              </a:lnSpc>
            </a:pPr>
            <a:r>
              <a:rPr lang="en-US" dirty="0">
                <a:solidFill>
                  <a:schemeClr val="tx1"/>
                </a:solidFill>
                <a:cs typeface="Helvetica" panose="020B0604020202020204" pitchFamily="34" charset="0"/>
              </a:rPr>
              <a:t>Temperature of the meals</a:t>
            </a:r>
            <a:endParaRPr lang="en-US" dirty="0">
              <a:solidFill>
                <a:schemeClr val="tx1"/>
              </a:solidFill>
              <a:latin typeface="Helvetica" panose="020B0604020202020204" pitchFamily="34" charset="0"/>
              <a:cs typeface="Helvetica" panose="020B0604020202020204" pitchFamily="34" charset="0"/>
            </a:endParaRPr>
          </a:p>
          <a:p>
            <a:pPr>
              <a:lnSpc>
                <a:spcPct val="120000"/>
              </a:lnSpc>
            </a:pPr>
            <a:r>
              <a:rPr lang="en-US" dirty="0">
                <a:solidFill>
                  <a:schemeClr val="tx1"/>
                </a:solidFill>
                <a:latin typeface="Helvetica" panose="020B0604020202020204" pitchFamily="34" charset="0"/>
                <a:cs typeface="Helvetica" panose="020B0604020202020204" pitchFamily="34" charset="0"/>
              </a:rPr>
              <a:t>Individual handwritten tally mark, at point of service, for each complete meal served to a child</a:t>
            </a:r>
          </a:p>
          <a:p>
            <a:pPr>
              <a:lnSpc>
                <a:spcPct val="120000"/>
              </a:lnSpc>
            </a:pPr>
            <a:r>
              <a:rPr lang="en-US" dirty="0">
                <a:solidFill>
                  <a:schemeClr val="tx1"/>
                </a:solidFill>
                <a:latin typeface="Helvetica" panose="020B0604020202020204" pitchFamily="34" charset="0"/>
                <a:cs typeface="Helvetica" panose="020B0604020202020204" pitchFamily="34" charset="0"/>
              </a:rPr>
              <a:t>The total number of meals served </a:t>
            </a:r>
          </a:p>
          <a:p>
            <a:pPr>
              <a:lnSpc>
                <a:spcPct val="120000"/>
              </a:lnSpc>
            </a:pPr>
            <a:r>
              <a:rPr lang="en-US" dirty="0">
                <a:solidFill>
                  <a:schemeClr val="tx1"/>
                </a:solidFill>
                <a:latin typeface="Helvetica" panose="020B0604020202020204" pitchFamily="34" charset="0"/>
                <a:cs typeface="Helvetica" panose="020B0604020202020204" pitchFamily="34" charset="0"/>
              </a:rPr>
              <a:t>The total number of additional attendees (kids that did not eat)</a:t>
            </a:r>
          </a:p>
          <a:p>
            <a:pPr>
              <a:lnSpc>
                <a:spcPct val="120000"/>
              </a:lnSpc>
            </a:pPr>
            <a:r>
              <a:rPr lang="en-US" dirty="0">
                <a:solidFill>
                  <a:schemeClr val="tx1"/>
                </a:solidFill>
                <a:latin typeface="Helvetica" panose="020B0604020202020204" pitchFamily="34" charset="0"/>
                <a:cs typeface="Helvetica" panose="020B0604020202020204" pitchFamily="34" charset="0"/>
              </a:rPr>
              <a:t>Signature/date affirming form is accurate and was completed in compliance with Federal and State regulations</a:t>
            </a:r>
          </a:p>
          <a:p>
            <a:pPr marL="0" indent="0">
              <a:buNone/>
            </a:pPr>
            <a:endParaRPr lang="en-US" dirty="0"/>
          </a:p>
        </p:txBody>
      </p:sp>
      <p:pic>
        <p:nvPicPr>
          <p:cNvPr id="6" name="Picture 5">
            <a:extLst>
              <a:ext uri="{FF2B5EF4-FFF2-40B4-BE49-F238E27FC236}">
                <a16:creationId xmlns:a16="http://schemas.microsoft.com/office/drawing/2014/main" id="{5C91FA97-9F15-4A7A-A1F0-2B17AEB4164C}"/>
              </a:ext>
            </a:extLst>
          </p:cNvPr>
          <p:cNvPicPr>
            <a:picLocks noChangeAspect="1"/>
          </p:cNvPicPr>
          <p:nvPr/>
        </p:nvPicPr>
        <p:blipFill rotWithShape="1">
          <a:blip r:embed="rId2"/>
          <a:srcRect l="63398" t="12632" r="19029" b="3863"/>
          <a:stretch/>
        </p:blipFill>
        <p:spPr>
          <a:xfrm>
            <a:off x="1056443" y="1305018"/>
            <a:ext cx="4101483" cy="548154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4343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4EEA-C1EF-4814-8EFE-E73AED0FD10A}"/>
              </a:ext>
            </a:extLst>
          </p:cNvPr>
          <p:cNvSpPr>
            <a:spLocks noGrp="1"/>
          </p:cNvSpPr>
          <p:nvPr>
            <p:ph type="title"/>
          </p:nvPr>
        </p:nvSpPr>
        <p:spPr/>
        <p:txBody>
          <a:bodyPr/>
          <a:lstStyle/>
          <a:p>
            <a:r>
              <a:rPr lang="en-US" dirty="0"/>
              <a:t>Meal Count Forms - Weekly</a:t>
            </a:r>
          </a:p>
        </p:txBody>
      </p:sp>
      <p:sp>
        <p:nvSpPr>
          <p:cNvPr id="5" name="Rectangle 4">
            <a:extLst>
              <a:ext uri="{FF2B5EF4-FFF2-40B4-BE49-F238E27FC236}">
                <a16:creationId xmlns:a16="http://schemas.microsoft.com/office/drawing/2014/main" id="{58581F4E-8D4B-49CE-B03F-2EA750607A36}"/>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E1DAFBF1-1E82-4071-AEC1-4C6D0058D31A}"/>
              </a:ext>
            </a:extLst>
          </p:cNvPr>
          <p:cNvSpPr txBox="1">
            <a:spLocks/>
          </p:cNvSpPr>
          <p:nvPr/>
        </p:nvSpPr>
        <p:spPr>
          <a:xfrm>
            <a:off x="5388746" y="1589102"/>
            <a:ext cx="3526654" cy="511353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3682B"/>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300" b="1" dirty="0">
                <a:solidFill>
                  <a:schemeClr val="tx1"/>
                </a:solidFill>
                <a:cs typeface="Helvetica" panose="020B0604020202020204" pitchFamily="34" charset="0"/>
              </a:rPr>
              <a:t>Meal Count Form must include:</a:t>
            </a:r>
          </a:p>
          <a:p>
            <a:pPr>
              <a:lnSpc>
                <a:spcPct val="120000"/>
              </a:lnSpc>
            </a:pPr>
            <a:r>
              <a:rPr lang="en-US" dirty="0">
                <a:solidFill>
                  <a:schemeClr val="tx1"/>
                </a:solidFill>
                <a:cs typeface="Helvetica" panose="020B0604020202020204" pitchFamily="34" charset="0"/>
              </a:rPr>
              <a:t>Name of your organization/ site name</a:t>
            </a:r>
          </a:p>
          <a:p>
            <a:pPr>
              <a:lnSpc>
                <a:spcPct val="120000"/>
              </a:lnSpc>
            </a:pPr>
            <a:r>
              <a:rPr lang="en-US" dirty="0">
                <a:solidFill>
                  <a:schemeClr val="tx1"/>
                </a:solidFill>
                <a:cs typeface="Helvetica" panose="020B0604020202020204" pitchFamily="34" charset="0"/>
              </a:rPr>
              <a:t>Date of meal service</a:t>
            </a:r>
          </a:p>
          <a:p>
            <a:pPr>
              <a:lnSpc>
                <a:spcPct val="120000"/>
              </a:lnSpc>
            </a:pPr>
            <a:r>
              <a:rPr lang="en-US" dirty="0">
                <a:solidFill>
                  <a:schemeClr val="tx1"/>
                </a:solidFill>
                <a:cs typeface="Helvetica" panose="020B0604020202020204" pitchFamily="34" charset="0"/>
              </a:rPr>
              <a:t>Temperature of the meals</a:t>
            </a:r>
          </a:p>
          <a:p>
            <a:pPr>
              <a:lnSpc>
                <a:spcPct val="120000"/>
              </a:lnSpc>
            </a:pPr>
            <a:r>
              <a:rPr lang="en-US" dirty="0">
                <a:solidFill>
                  <a:schemeClr val="tx1"/>
                </a:solidFill>
                <a:cs typeface="Helvetica" panose="020B0604020202020204" pitchFamily="34" charset="0"/>
              </a:rPr>
              <a:t>Individual handwritten tally mark, at point of service, for each complete meal served to a child</a:t>
            </a:r>
          </a:p>
          <a:p>
            <a:pPr>
              <a:lnSpc>
                <a:spcPct val="120000"/>
              </a:lnSpc>
            </a:pPr>
            <a:r>
              <a:rPr lang="en-US" dirty="0">
                <a:solidFill>
                  <a:schemeClr val="tx1"/>
                </a:solidFill>
                <a:cs typeface="Helvetica" panose="020B0604020202020204" pitchFamily="34" charset="0"/>
              </a:rPr>
              <a:t>The total number of meals served </a:t>
            </a:r>
          </a:p>
          <a:p>
            <a:pPr>
              <a:lnSpc>
                <a:spcPct val="120000"/>
              </a:lnSpc>
            </a:pPr>
            <a:r>
              <a:rPr lang="en-US" dirty="0">
                <a:solidFill>
                  <a:schemeClr val="tx1"/>
                </a:solidFill>
                <a:cs typeface="Helvetica" panose="020B0604020202020204" pitchFamily="34" charset="0"/>
              </a:rPr>
              <a:t>The total number of additional attendees (kids that did not eat)</a:t>
            </a:r>
          </a:p>
          <a:p>
            <a:pPr>
              <a:lnSpc>
                <a:spcPct val="120000"/>
              </a:lnSpc>
            </a:pPr>
            <a:r>
              <a:rPr lang="en-US" dirty="0">
                <a:solidFill>
                  <a:schemeClr val="tx1"/>
                </a:solidFill>
                <a:cs typeface="Helvetica" panose="020B0604020202020204" pitchFamily="34" charset="0"/>
              </a:rPr>
              <a:t>Signature/date affirming form is accurate and was completed in compliance with Federal and State regulations</a:t>
            </a:r>
            <a:endParaRPr lang="en-US" dirty="0"/>
          </a:p>
        </p:txBody>
      </p:sp>
      <p:pic>
        <p:nvPicPr>
          <p:cNvPr id="9" name="Picture 8">
            <a:extLst>
              <a:ext uri="{FF2B5EF4-FFF2-40B4-BE49-F238E27FC236}">
                <a16:creationId xmlns:a16="http://schemas.microsoft.com/office/drawing/2014/main" id="{06DFD155-AA57-4271-ADB1-C93BE00F60BA}"/>
              </a:ext>
            </a:extLst>
          </p:cNvPr>
          <p:cNvPicPr>
            <a:picLocks noChangeAspect="1"/>
          </p:cNvPicPr>
          <p:nvPr/>
        </p:nvPicPr>
        <p:blipFill rotWithShape="1">
          <a:blip r:embed="rId2"/>
          <a:srcRect l="66676" t="16913" r="17287" b="9609"/>
          <a:stretch/>
        </p:blipFill>
        <p:spPr>
          <a:xfrm>
            <a:off x="1109710" y="1405652"/>
            <a:ext cx="4110360" cy="529698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632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DAAAB2-D17B-4A88-9497-ACAE93C9C31B}"/>
              </a:ext>
            </a:extLst>
          </p:cNvPr>
          <p:cNvSpPr/>
          <p:nvPr/>
        </p:nvSpPr>
        <p:spPr>
          <a:xfrm>
            <a:off x="7203141" y="55996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8DD2A5-A95C-4E0A-A813-0D2FB2181C41}"/>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4000"/>
              <a:t>Point of Service Meal Counting</a:t>
            </a:r>
          </a:p>
        </p:txBody>
      </p:sp>
      <p:sp>
        <p:nvSpPr>
          <p:cNvPr id="5" name="Content Placeholder 2"/>
          <p:cNvSpPr txBox="1">
            <a:spLocks/>
          </p:cNvSpPr>
          <p:nvPr/>
        </p:nvSpPr>
        <p:spPr>
          <a:xfrm>
            <a:off x="990600" y="1371600"/>
            <a:ext cx="7772400" cy="5334000"/>
          </a:xfrm>
          <a:prstGeom prst="rect">
            <a:avLst/>
          </a:prstGeom>
        </p:spPr>
        <p:txBody>
          <a:bodyPr vert="horz"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855" indent="0">
              <a:lnSpc>
                <a:spcPct val="120000"/>
              </a:lnSpc>
              <a:buClrTx/>
              <a:buNone/>
            </a:pPr>
            <a:r>
              <a:rPr lang="en-US" dirty="0">
                <a:latin typeface="Helvetica"/>
                <a:cs typeface="Helvetica"/>
              </a:rPr>
              <a:t>In order to be compliant with the program, you must adhere to the proper meal counting and distribution method.  </a:t>
            </a:r>
          </a:p>
          <a:p>
            <a:pPr marL="396875" indent="-287338">
              <a:lnSpc>
                <a:spcPct val="120000"/>
              </a:lnSpc>
              <a:buClrTx/>
            </a:pPr>
            <a:r>
              <a:rPr lang="en-US" sz="2000" dirty="0">
                <a:latin typeface="Helvetica"/>
                <a:cs typeface="Helvetica"/>
              </a:rPr>
              <a:t>Meal Counts must be marked off at the point of service</a:t>
            </a:r>
          </a:p>
          <a:p>
            <a:pPr marL="393065" indent="-228600">
              <a:lnSpc>
                <a:spcPct val="120000"/>
              </a:lnSpc>
              <a:spcBef>
                <a:spcPts val="500"/>
              </a:spcBef>
              <a:buClrTx/>
              <a:buFont typeface="Arial" panose="020B0604020202020204" pitchFamily="34" charset="0"/>
              <a:buChar char="•"/>
            </a:pPr>
            <a:r>
              <a:rPr lang="en-US" sz="2000" dirty="0">
                <a:latin typeface="Helvetica"/>
                <a:cs typeface="Helvetica"/>
              </a:rPr>
              <a:t>Counting the number of meals distributed after meal service is over or several days later </a:t>
            </a:r>
            <a:r>
              <a:rPr lang="en-US" sz="2000" b="1" u="sng" dirty="0">
                <a:latin typeface="Helvetica"/>
                <a:cs typeface="Helvetica"/>
              </a:rPr>
              <a:t>is not allowed!</a:t>
            </a:r>
            <a:r>
              <a:rPr lang="en-US" sz="2000" b="1" dirty="0">
                <a:latin typeface="Helvetica"/>
                <a:cs typeface="Helvetica"/>
              </a:rPr>
              <a:t>  </a:t>
            </a:r>
            <a:endParaRPr lang="en-US" sz="2000" dirty="0">
              <a:cs typeface="Calibri"/>
            </a:endParaRPr>
          </a:p>
          <a:p>
            <a:pPr indent="-255905">
              <a:lnSpc>
                <a:spcPct val="120000"/>
              </a:lnSpc>
              <a:buClrTx/>
            </a:pPr>
            <a:r>
              <a:rPr lang="en-US" sz="2000" dirty="0">
                <a:latin typeface="Helvetica"/>
                <a:cs typeface="Helvetica"/>
              </a:rPr>
              <a:t>You </a:t>
            </a:r>
            <a:r>
              <a:rPr lang="en-US" sz="2000" b="1" dirty="0">
                <a:latin typeface="Helvetica"/>
                <a:cs typeface="Helvetica"/>
              </a:rPr>
              <a:t>MUST</a:t>
            </a:r>
            <a:r>
              <a:rPr lang="en-US" sz="2000" dirty="0">
                <a:latin typeface="Helvetica"/>
                <a:cs typeface="Helvetica"/>
              </a:rPr>
              <a:t> count distributed meals during meal service on the meal count roster provided, unless an alternative form has been pre-approved by your Child Nutrition Specialist or Program Manager</a:t>
            </a:r>
          </a:p>
          <a:p>
            <a:pPr indent="-255905">
              <a:lnSpc>
                <a:spcPct val="120000"/>
              </a:lnSpc>
              <a:buClrTx/>
            </a:pPr>
            <a:r>
              <a:rPr lang="en-US" sz="2000" dirty="0">
                <a:latin typeface="Helvetica"/>
                <a:cs typeface="Helvetica"/>
              </a:rPr>
              <a:t>Serving second meals to children is not encouraged</a:t>
            </a:r>
          </a:p>
          <a:p>
            <a:pPr marL="457200" lvl="1" indent="0">
              <a:lnSpc>
                <a:spcPct val="120000"/>
              </a:lnSpc>
              <a:spcBef>
                <a:spcPts val="500"/>
              </a:spcBef>
              <a:buClrTx/>
              <a:buNone/>
            </a:pPr>
            <a:endParaRPr lang="en-US" sz="1800" dirty="0">
              <a:solidFill>
                <a:schemeClr val="tx1"/>
              </a:solidFill>
              <a:latin typeface="Helvetica"/>
              <a:cs typeface="Helvetica"/>
            </a:endParaRPr>
          </a:p>
          <a:p>
            <a:pPr marL="685800" lvl="1" indent="-228600">
              <a:lnSpc>
                <a:spcPct val="120000"/>
              </a:lnSpc>
              <a:spcBef>
                <a:spcPts val="500"/>
              </a:spcBef>
              <a:buClrTx/>
              <a:buFont typeface="Arial" panose="020B0604020202020204" pitchFamily="34" charset="0"/>
              <a:buChar char="•"/>
            </a:pPr>
            <a:endParaRPr lang="en-US" dirty="0">
              <a:solidFill>
                <a:schemeClr val="tx1"/>
              </a:solidFill>
              <a:latin typeface="Helvetica" panose="020B0604020202020204" pitchFamily="34" charset="0"/>
              <a:cs typeface="Helvetica" panose="020B0604020202020204" pitchFamily="34" charset="0"/>
            </a:endParaRPr>
          </a:p>
          <a:p>
            <a:pPr marL="657860" lvl="1" indent="-246380"/>
            <a:endParaRPr lang="en-US" sz="2400" dirty="0">
              <a:cs typeface="Calibri"/>
            </a:endParaRPr>
          </a:p>
          <a:p>
            <a:pPr marL="657860" lvl="1" indent="-246380"/>
            <a:endParaRPr lang="en-US" sz="2400" dirty="0">
              <a:cs typeface="Calibri"/>
            </a:endParaRPr>
          </a:p>
          <a:p>
            <a:pPr indent="-255905"/>
            <a:endParaRPr lang="en-US" dirty="0">
              <a:cs typeface="Calibri"/>
            </a:endParaRPr>
          </a:p>
        </p:txBody>
      </p:sp>
      <p:sp>
        <p:nvSpPr>
          <p:cNvPr id="9" name="Rectangle 8">
            <a:extLst>
              <a:ext uri="{FF2B5EF4-FFF2-40B4-BE49-F238E27FC236}">
                <a16:creationId xmlns:a16="http://schemas.microsoft.com/office/drawing/2014/main" id="{9173F9CF-9BDD-4A63-AEEE-70ADE2EEA953}"/>
              </a:ext>
            </a:extLst>
          </p:cNvPr>
          <p:cNvSpPr/>
          <p:nvPr/>
        </p:nvSpPr>
        <p:spPr>
          <a:xfrm>
            <a:off x="8534399" y="5562600"/>
            <a:ext cx="477371"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8AC15-A898-471E-AB45-42E0AA05100A}"/>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Block Claiming</a:t>
            </a:r>
          </a:p>
        </p:txBody>
      </p:sp>
      <p:sp>
        <p:nvSpPr>
          <p:cNvPr id="3" name="Content Placeholder 2"/>
          <p:cNvSpPr>
            <a:spLocks noGrp="1"/>
          </p:cNvSpPr>
          <p:nvPr>
            <p:ph idx="1"/>
          </p:nvPr>
        </p:nvSpPr>
        <p:spPr>
          <a:xfrm>
            <a:off x="914399" y="1371599"/>
            <a:ext cx="7838983" cy="5368565"/>
          </a:xfrm>
        </p:spPr>
        <p:txBody>
          <a:bodyPr vert="horz" lIns="91440" tIns="45720" rIns="91440" bIns="45720" rtlCol="0" anchor="t">
            <a:noAutofit/>
          </a:bodyPr>
          <a:lstStyle/>
          <a:p>
            <a:pPr marL="398463" lvl="1" indent="-342900">
              <a:lnSpc>
                <a:spcPct val="100000"/>
              </a:lnSpc>
              <a:spcBef>
                <a:spcPts val="0"/>
              </a:spcBef>
            </a:pPr>
            <a:r>
              <a:rPr lang="en-US" sz="2000" dirty="0">
                <a:latin typeface="Helvetica" panose="020B0604020202020204" pitchFamily="34" charset="0"/>
                <a:cs typeface="Helvetica" panose="020B0604020202020204" pitchFamily="34" charset="0"/>
              </a:rPr>
              <a:t>Block claiming is when a site reports serving the same exact number of meals to the same children every day, with no variation</a:t>
            </a:r>
          </a:p>
          <a:p>
            <a:pPr lvl="2">
              <a:lnSpc>
                <a:spcPct val="100000"/>
              </a:lnSpc>
              <a:spcBef>
                <a:spcPts val="0"/>
              </a:spcBef>
            </a:pPr>
            <a:r>
              <a:rPr lang="en-US" dirty="0">
                <a:latin typeface="Helvetica" panose="020B0604020202020204" pitchFamily="34" charset="0"/>
                <a:cs typeface="Helvetica" panose="020B0604020202020204" pitchFamily="34" charset="0"/>
              </a:rPr>
              <a:t>Block claiming is now allowed</a:t>
            </a:r>
          </a:p>
          <a:p>
            <a:pPr lvl="2">
              <a:lnSpc>
                <a:spcPct val="100000"/>
              </a:lnSpc>
              <a:spcBef>
                <a:spcPts val="0"/>
              </a:spcBef>
            </a:pPr>
            <a:r>
              <a:rPr lang="en-US" dirty="0">
                <a:latin typeface="Helvetica" panose="020B0604020202020204" pitchFamily="34" charset="0"/>
                <a:cs typeface="Helvetica" panose="020B0604020202020204" pitchFamily="34" charset="0"/>
              </a:rPr>
              <a:t>Avoid block claiming by tallying meal counts at the Point of Service</a:t>
            </a:r>
          </a:p>
          <a:p>
            <a:pPr lvl="1">
              <a:lnSpc>
                <a:spcPct val="100000"/>
              </a:lnSpc>
              <a:spcBef>
                <a:spcPts val="0"/>
              </a:spcBef>
            </a:pPr>
            <a:r>
              <a:rPr lang="en-US" sz="2000" dirty="0">
                <a:latin typeface="Helvetica" panose="020B0604020202020204" pitchFamily="34" charset="0"/>
                <a:cs typeface="Helvetica" panose="020B0604020202020204" pitchFamily="34" charset="0"/>
              </a:rPr>
              <a:t>If block claiming is suspected, a meal count audit will be performed by a member of the Child Nutrition team</a:t>
            </a:r>
          </a:p>
          <a:p>
            <a:pPr lvl="1">
              <a:lnSpc>
                <a:spcPct val="100000"/>
              </a:lnSpc>
              <a:spcBef>
                <a:spcPts val="0"/>
              </a:spcBef>
            </a:pPr>
            <a:r>
              <a:rPr lang="en-US" sz="2000" dirty="0">
                <a:latin typeface="Helvetica" panose="020B0604020202020204" pitchFamily="34" charset="0"/>
                <a:cs typeface="Helvetica" panose="020B0604020202020204" pitchFamily="34" charset="0"/>
              </a:rPr>
              <a:t>If block claiming is confirmed, your site will be placed on corrective action</a:t>
            </a:r>
          </a:p>
          <a:p>
            <a:pPr lvl="2">
              <a:lnSpc>
                <a:spcPct val="100000"/>
              </a:lnSpc>
              <a:spcBef>
                <a:spcPts val="0"/>
              </a:spcBef>
            </a:pPr>
            <a:r>
              <a:rPr lang="en-US" dirty="0">
                <a:latin typeface="Helvetica" panose="020B0604020202020204" pitchFamily="34" charset="0"/>
                <a:cs typeface="Helvetica" panose="020B0604020202020204" pitchFamily="34" charset="0"/>
              </a:rPr>
              <a:t>Corrective Action includes, but is not limited to, filling out a mandatory weekly consolidated meal count sheet and/or meal count roster</a:t>
            </a:r>
          </a:p>
          <a:p>
            <a:pPr lvl="1">
              <a:lnSpc>
                <a:spcPct val="100000"/>
              </a:lnSpc>
              <a:spcBef>
                <a:spcPts val="0"/>
              </a:spcBef>
            </a:pPr>
            <a:r>
              <a:rPr lang="en-US" sz="2000" dirty="0">
                <a:latin typeface="Helvetica" panose="020B0604020202020204" pitchFamily="34" charset="0"/>
                <a:cs typeface="Helvetica" panose="020B0604020202020204" pitchFamily="34" charset="0"/>
              </a:rPr>
              <a:t>If block claiming persist, further action may be taken including probation or inactivation of the program at the agency partner site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00652C-38B5-41CB-B35F-2AD61AA7C6F1}"/>
              </a:ext>
            </a:extLst>
          </p:cNvPr>
          <p:cNvSpPr/>
          <p:nvPr/>
        </p:nvSpPr>
        <p:spPr>
          <a:xfrm>
            <a:off x="7239000" y="5334000"/>
            <a:ext cx="1600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BC5EB6-F103-47B6-9E83-94EF7313CFF3}"/>
              </a:ext>
            </a:extLst>
          </p:cNvPr>
          <p:cNvSpPr>
            <a:spLocks noGrp="1"/>
          </p:cNvSpPr>
          <p:nvPr>
            <p:ph type="title"/>
          </p:nvPr>
        </p:nvSpPr>
        <p:spPr>
          <a:xfrm>
            <a:off x="762001" y="304800"/>
            <a:ext cx="7772400" cy="1066800"/>
          </a:xfrm>
        </p:spPr>
        <p:txBody>
          <a:bodyPr>
            <a:normAutofit/>
          </a:bodyPr>
          <a:lstStyle/>
          <a:p>
            <a:r>
              <a:rPr lang="en-US" sz="3600" dirty="0"/>
              <a:t>Meal Count Form Quality</a:t>
            </a:r>
          </a:p>
        </p:txBody>
      </p:sp>
      <p:sp>
        <p:nvSpPr>
          <p:cNvPr id="4" name="Content Placeholder 3">
            <a:extLst>
              <a:ext uri="{FF2B5EF4-FFF2-40B4-BE49-F238E27FC236}">
                <a16:creationId xmlns:a16="http://schemas.microsoft.com/office/drawing/2014/main" id="{0992E0AC-89E5-4B28-8A8A-26F1BD69EA0F}"/>
              </a:ext>
            </a:extLst>
          </p:cNvPr>
          <p:cNvSpPr>
            <a:spLocks noGrp="1"/>
          </p:cNvSpPr>
          <p:nvPr>
            <p:ph idx="1"/>
          </p:nvPr>
        </p:nvSpPr>
        <p:spPr>
          <a:xfrm>
            <a:off x="1295400" y="1371600"/>
            <a:ext cx="7239000" cy="4926477"/>
          </a:xfrm>
          <a:prstGeom prst="rect">
            <a:avLst/>
          </a:prstGeom>
        </p:spPr>
        <p:txBody>
          <a:bodyPr wrap="square">
            <a:spAutoFit/>
          </a:bodyPr>
          <a:lstStyle/>
          <a:p>
            <a:pPr>
              <a:tabLst>
                <a:tab pos="457200" algn="l"/>
              </a:tabLst>
            </a:pPr>
            <a:r>
              <a:rPr lang="en-US" sz="2400" dirty="0">
                <a:solidFill>
                  <a:schemeClr val="tx1"/>
                </a:solidFill>
                <a:latin typeface="Arial" panose="020B0604020202020204" pitchFamily="34" charset="0"/>
                <a:ea typeface="Calibri" panose="020F0502020204030204" pitchFamily="34" charset="0"/>
              </a:rPr>
              <a:t>Use a dark </a:t>
            </a:r>
            <a:r>
              <a:rPr lang="en-US" sz="2400" b="1" u="sng" dirty="0">
                <a:solidFill>
                  <a:schemeClr val="tx1"/>
                </a:solidFill>
                <a:latin typeface="Arial" panose="020B0604020202020204" pitchFamily="34" charset="0"/>
                <a:ea typeface="Calibri" panose="020F0502020204030204" pitchFamily="34" charset="0"/>
              </a:rPr>
              <a:t>blue or black pen</a:t>
            </a:r>
            <a:r>
              <a:rPr lang="en-US" sz="2400" dirty="0">
                <a:solidFill>
                  <a:schemeClr val="tx1"/>
                </a:solidFill>
                <a:latin typeface="Arial" panose="020B0604020202020204" pitchFamily="34" charset="0"/>
                <a:ea typeface="Calibri" panose="020F0502020204030204" pitchFamily="34" charset="0"/>
              </a:rPr>
              <a:t> to make sure electronic submission can be read.</a:t>
            </a:r>
            <a:endParaRPr lang="en-US" sz="2400" dirty="0">
              <a:solidFill>
                <a:schemeClr val="tx1"/>
              </a:solidFill>
              <a:latin typeface="Calibri" panose="020F0502020204030204" pitchFamily="34" charset="0"/>
              <a:ea typeface="Calibri" panose="020F0502020204030204" pitchFamily="34" charset="0"/>
            </a:endParaRPr>
          </a:p>
          <a:p>
            <a:pPr>
              <a:tabLst>
                <a:tab pos="457200" algn="l"/>
              </a:tabLst>
            </a:pPr>
            <a:r>
              <a:rPr lang="en-US" sz="2400" dirty="0">
                <a:solidFill>
                  <a:schemeClr val="tx1"/>
                </a:solidFill>
                <a:latin typeface="Arial" panose="020B0604020202020204" pitchFamily="34" charset="0"/>
                <a:ea typeface="Calibri" panose="020F0502020204030204" pitchFamily="34" charset="0"/>
              </a:rPr>
              <a:t>Clearly write the </a:t>
            </a:r>
            <a:r>
              <a:rPr lang="en-US" sz="2400" b="1" dirty="0">
                <a:solidFill>
                  <a:schemeClr val="tx1"/>
                </a:solidFill>
                <a:latin typeface="Arial" panose="020B0604020202020204" pitchFamily="34" charset="0"/>
                <a:ea typeface="Calibri" panose="020F0502020204030204" pitchFamily="34" charset="0"/>
              </a:rPr>
              <a:t>name of your site</a:t>
            </a:r>
            <a:r>
              <a:rPr lang="en-US" sz="2400" dirty="0">
                <a:solidFill>
                  <a:schemeClr val="tx1"/>
                </a:solidFill>
                <a:latin typeface="Arial" panose="020B0604020202020204" pitchFamily="34" charset="0"/>
                <a:ea typeface="Calibri" panose="020F0502020204030204" pitchFamily="34" charset="0"/>
              </a:rPr>
              <a:t> and </a:t>
            </a:r>
            <a:r>
              <a:rPr lang="en-US" sz="2400" b="1" dirty="0">
                <a:solidFill>
                  <a:schemeClr val="tx1"/>
                </a:solidFill>
                <a:latin typeface="Arial" panose="020B0604020202020204" pitchFamily="34" charset="0"/>
                <a:ea typeface="Calibri" panose="020F0502020204030204" pitchFamily="34" charset="0"/>
              </a:rPr>
              <a:t>dates of service</a:t>
            </a:r>
            <a:r>
              <a:rPr lang="en-US" sz="2400" dirty="0">
                <a:solidFill>
                  <a:schemeClr val="tx1"/>
                </a:solidFill>
                <a:latin typeface="Arial" panose="020B0604020202020204" pitchFamily="34" charset="0"/>
                <a:ea typeface="Calibri" panose="020F0502020204030204" pitchFamily="34" charset="0"/>
              </a:rPr>
              <a:t> on the meal count form. </a:t>
            </a:r>
          </a:p>
          <a:p>
            <a:pPr>
              <a:tabLst>
                <a:tab pos="457200" algn="l"/>
              </a:tabLst>
            </a:pPr>
            <a:r>
              <a:rPr lang="en-US" sz="2400" dirty="0">
                <a:solidFill>
                  <a:schemeClr val="tx1"/>
                </a:solidFill>
                <a:latin typeface="Arial" panose="020B0604020202020204" pitchFamily="34" charset="0"/>
                <a:ea typeface="Calibri" panose="020F0502020204030204" pitchFamily="34" charset="0"/>
              </a:rPr>
              <a:t>Before submitting meal counts check scan or fax to make sure all pages are attached and whole form can be seen. </a:t>
            </a:r>
            <a:endParaRPr lang="en-US" sz="2400" dirty="0">
              <a:solidFill>
                <a:schemeClr val="tx1"/>
              </a:solidFill>
              <a:latin typeface="Calibri" panose="020F0502020204030204" pitchFamily="34" charset="0"/>
              <a:ea typeface="Calibri" panose="020F0502020204030204" pitchFamily="34" charset="0"/>
            </a:endParaRPr>
          </a:p>
          <a:p>
            <a:pPr>
              <a:tabLst>
                <a:tab pos="457200" algn="l"/>
              </a:tabLst>
            </a:pPr>
            <a:r>
              <a:rPr lang="en-US" sz="2400" dirty="0">
                <a:solidFill>
                  <a:schemeClr val="tx1"/>
                </a:solidFill>
                <a:latin typeface="Arial" panose="020B0604020202020204" pitchFamily="34" charset="0"/>
                <a:ea typeface="Calibri" panose="020F0502020204030204" pitchFamily="34" charset="0"/>
              </a:rPr>
              <a:t>Before scanning or faxing please make sure all  meal count forms are signed. </a:t>
            </a:r>
            <a:endParaRPr lang="en-US" sz="2400" dirty="0">
              <a:solidFill>
                <a:schemeClr val="tx1"/>
              </a:solidFill>
              <a:latin typeface="Calibri" panose="020F0502020204030204" pitchFamily="34" charset="0"/>
              <a:ea typeface="Calibri" panose="020F0502020204030204" pitchFamily="34" charset="0"/>
            </a:endParaRPr>
          </a:p>
          <a:p>
            <a:pPr>
              <a:tabLst>
                <a:tab pos="457200" algn="l"/>
              </a:tabLst>
            </a:pPr>
            <a:r>
              <a:rPr lang="en-US" sz="2400" dirty="0">
                <a:solidFill>
                  <a:schemeClr val="tx1"/>
                </a:solidFill>
                <a:latin typeface="Arial" panose="020B0604020202020204" pitchFamily="34" charset="0"/>
                <a:ea typeface="Calibri" panose="020F0502020204030204" pitchFamily="34" charset="0"/>
              </a:rPr>
              <a:t>If we catch errors or omissions in meal documentation, we will send meal count back for corrections. Please send corrections to us as soon as possible.</a:t>
            </a:r>
            <a:endParaRPr lang="en-US" sz="24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58491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C3FCF0-0107-4F5E-AF27-1C8D7D9B4D6F}"/>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t>Meal Count Submission</a:t>
            </a:r>
          </a:p>
        </p:txBody>
      </p:sp>
      <p:sp>
        <p:nvSpPr>
          <p:cNvPr id="3" name="Content Placeholder 2"/>
          <p:cNvSpPr>
            <a:spLocks noGrp="1"/>
          </p:cNvSpPr>
          <p:nvPr>
            <p:ph idx="1"/>
          </p:nvPr>
        </p:nvSpPr>
        <p:spPr>
          <a:xfrm>
            <a:off x="914400" y="1371599"/>
            <a:ext cx="8077200" cy="5396846"/>
          </a:xfrm>
        </p:spPr>
        <p:txBody>
          <a:bodyPr vert="horz" lIns="91440" tIns="45720" rIns="91440" bIns="45720" rtlCol="0" anchor="t">
            <a:normAutofit fontScale="55000" lnSpcReduction="20000"/>
          </a:bodyPr>
          <a:lstStyle/>
          <a:p>
            <a:pPr lvl="0">
              <a:lnSpc>
                <a:spcPct val="120000"/>
              </a:lnSpc>
            </a:pPr>
            <a:r>
              <a:rPr lang="en-US" sz="3600" dirty="0">
                <a:solidFill>
                  <a:schemeClr val="tx1"/>
                </a:solidFill>
              </a:rPr>
              <a:t>Submit meal counts on Monday by close of business for the previous week </a:t>
            </a:r>
          </a:p>
          <a:p>
            <a:pPr marL="457200" lvl="1" indent="0">
              <a:lnSpc>
                <a:spcPct val="120000"/>
              </a:lnSpc>
              <a:buNone/>
            </a:pPr>
            <a:r>
              <a:rPr lang="en-US" sz="3600" dirty="0">
                <a:latin typeface="Helvetica" panose="020B0604020202020204" pitchFamily="34" charset="0"/>
                <a:cs typeface="Helvetica" panose="020B0604020202020204" pitchFamily="34" charset="0"/>
              </a:rPr>
              <a:t>Delivery Options:</a:t>
            </a:r>
          </a:p>
          <a:p>
            <a:pPr lvl="2">
              <a:lnSpc>
                <a:spcPct val="120000"/>
              </a:lnSpc>
            </a:pPr>
            <a:r>
              <a:rPr lang="en-US" sz="3600" dirty="0">
                <a:latin typeface="Helvetica" panose="020B0604020202020204" pitchFamily="34" charset="0"/>
                <a:cs typeface="Helvetica" panose="020B0604020202020204" pitchFamily="34" charset="0"/>
              </a:rPr>
              <a:t>Fax to </a:t>
            </a:r>
            <a:r>
              <a:rPr lang="en-US" sz="3600" b="1" dirty="0">
                <a:latin typeface="Helvetica" panose="020B0604020202020204" pitchFamily="34" charset="0"/>
                <a:cs typeface="Helvetica" panose="020B0604020202020204" pitchFamily="34" charset="0"/>
              </a:rPr>
              <a:t>(480) 780 3715</a:t>
            </a:r>
          </a:p>
          <a:p>
            <a:pPr lvl="2">
              <a:lnSpc>
                <a:spcPct val="120000"/>
              </a:lnSpc>
            </a:pPr>
            <a:r>
              <a:rPr lang="en-US" sz="3600" dirty="0">
                <a:latin typeface="Helvetica"/>
                <a:cs typeface="Helvetica"/>
              </a:rPr>
              <a:t>Email to </a:t>
            </a:r>
            <a:r>
              <a:rPr lang="en-US" sz="3600" dirty="0">
                <a:latin typeface="Helvetica"/>
                <a:cs typeface="Helvetica"/>
                <a:hlinkClick r:id="rId2"/>
              </a:rPr>
              <a:t>mealcounts@stmarysfoodbank.org</a:t>
            </a:r>
            <a:r>
              <a:rPr lang="en-US" sz="3600" dirty="0">
                <a:latin typeface="Helvetica"/>
                <a:cs typeface="Helvetica"/>
              </a:rPr>
              <a:t> or</a:t>
            </a:r>
            <a:br>
              <a:rPr lang="en-US" sz="3600" dirty="0">
                <a:latin typeface="Helvetica" panose="020B0604020202020204" pitchFamily="34" charset="0"/>
                <a:cs typeface="Helvetica" panose="020B0604020202020204" pitchFamily="34" charset="0"/>
              </a:rPr>
            </a:br>
            <a:r>
              <a:rPr lang="en-US" sz="3600" dirty="0">
                <a:latin typeface="Helvetica"/>
                <a:cs typeface="Helvetica"/>
              </a:rPr>
              <a:t>Take a picture and send by email or text message to your Child Nutrition Program Specialist</a:t>
            </a:r>
            <a:endParaRPr lang="en-US" sz="3600" dirty="0">
              <a:latin typeface="Helvetica" panose="020B0604020202020204" pitchFamily="34" charset="0"/>
              <a:cs typeface="Helvetica" panose="020B0604020202020204" pitchFamily="34" charset="0"/>
            </a:endParaRPr>
          </a:p>
          <a:p>
            <a:pPr>
              <a:lnSpc>
                <a:spcPct val="120000"/>
              </a:lnSpc>
            </a:pPr>
            <a:r>
              <a:rPr lang="en-US" sz="3600" b="1" dirty="0">
                <a:solidFill>
                  <a:schemeClr val="tx1"/>
                </a:solidFill>
                <a:latin typeface="Helvetica"/>
                <a:cs typeface="Helvetica"/>
              </a:rPr>
              <a:t>Meal counts must be dated, have your site/school name, and be signed</a:t>
            </a:r>
            <a:r>
              <a:rPr lang="en-US" sz="3600" dirty="0">
                <a:solidFill>
                  <a:schemeClr val="tx1"/>
                </a:solidFill>
                <a:latin typeface="Helvetica"/>
                <a:cs typeface="Helvetica"/>
              </a:rPr>
              <a:t>. </a:t>
            </a:r>
            <a:endParaRPr lang="en-US" sz="3600" dirty="0">
              <a:solidFill>
                <a:schemeClr val="tx1"/>
              </a:solidFill>
              <a:cs typeface="Helvetica" panose="020B0604020202020204" pitchFamily="34" charset="0"/>
            </a:endParaRPr>
          </a:p>
          <a:p>
            <a:pPr>
              <a:lnSpc>
                <a:spcPct val="120000"/>
              </a:lnSpc>
            </a:pPr>
            <a:r>
              <a:rPr lang="en-US" sz="3600" dirty="0">
                <a:solidFill>
                  <a:schemeClr val="tx1"/>
                </a:solidFill>
                <a:latin typeface="Helvetica"/>
                <a:cs typeface="Helvetica"/>
              </a:rPr>
              <a:t>All original meal counts must be kept on-site for 90 days or sent to St. Mary’s Food Bank Alliance - Child Nutrition Office.</a:t>
            </a:r>
            <a:endParaRPr lang="en-US" sz="3200" dirty="0">
              <a:solidFill>
                <a:schemeClr val="tx1"/>
              </a:solidFill>
              <a:latin typeface="Helvetica"/>
              <a:cs typeface="Helvetica"/>
            </a:endParaRPr>
          </a:p>
          <a:p>
            <a:pPr>
              <a:lnSpc>
                <a:spcPct val="120000"/>
              </a:lnSpc>
            </a:pPr>
            <a:r>
              <a:rPr lang="en-US" sz="3600" dirty="0">
                <a:solidFill>
                  <a:schemeClr val="tx1"/>
                </a:solidFill>
                <a:latin typeface="Helvetica"/>
                <a:cs typeface="Helvetica"/>
              </a:rPr>
              <a:t>Failure to submit meals counts will result in an interruption in service or suspension. You will be notified if your meal counts are delinquent prior to order cancellation</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41811"/>
            <a:ext cx="7772400" cy="914400"/>
          </a:xfrm>
        </p:spPr>
        <p:txBody>
          <a:bodyPr>
            <a:noAutofit/>
          </a:bodyPr>
          <a:lstStyle/>
          <a:p>
            <a:r>
              <a:rPr lang="en-US" sz="3200" dirty="0"/>
              <a:t>What is CACFP At-Risk Afterschool Supper? </a:t>
            </a:r>
          </a:p>
        </p:txBody>
      </p:sp>
      <p:sp>
        <p:nvSpPr>
          <p:cNvPr id="3" name="Content Placeholder 2"/>
          <p:cNvSpPr>
            <a:spLocks noGrp="1"/>
          </p:cNvSpPr>
          <p:nvPr>
            <p:ph idx="1"/>
          </p:nvPr>
        </p:nvSpPr>
        <p:spPr>
          <a:xfrm>
            <a:off x="1114425" y="1831407"/>
            <a:ext cx="7448550" cy="2428875"/>
          </a:xfrm>
        </p:spPr>
        <p:txBody>
          <a:bodyPr>
            <a:normAutofit/>
          </a:bodyPr>
          <a:lstStyle/>
          <a:p>
            <a:r>
              <a:rPr lang="en-US" sz="2400" dirty="0">
                <a:solidFill>
                  <a:schemeClr val="tx1"/>
                </a:solidFill>
              </a:rPr>
              <a:t>A United States Department of Agriculture (USDA) funded program administered by the Arizona Department of Education (ADE) that allows sponsors like St. Mary’s Food Bank Alliance to feed an afterschool meal (supper) to children in low-income areas.</a:t>
            </a:r>
          </a:p>
        </p:txBody>
      </p:sp>
      <p:pic>
        <p:nvPicPr>
          <p:cNvPr id="5" name="Picture 2" descr="http://www.firstfoodbank.org/wp-content/gallery/child-nutrition-programs/kids-cafe-1.png"/>
          <p:cNvPicPr>
            <a:picLocks noChangeAspect="1" noChangeArrowheads="1"/>
          </p:cNvPicPr>
          <p:nvPr/>
        </p:nvPicPr>
        <p:blipFill>
          <a:blip r:embed="rId2" cstate="print"/>
          <a:srcRect/>
          <a:stretch>
            <a:fillRect/>
          </a:stretch>
        </p:blipFill>
        <p:spPr bwMode="auto">
          <a:xfrm>
            <a:off x="5319352" y="4939388"/>
            <a:ext cx="3543376" cy="1680710"/>
          </a:xfrm>
          <a:prstGeom prst="rect">
            <a:avLst/>
          </a:prstGeom>
          <a:noFill/>
          <a:ln>
            <a:noFill/>
          </a:ln>
          <a:effectLst>
            <a:outerShdw blurRad="107950" dist="12700" dir="5400000" algn="ctr">
              <a:srgbClr val="000000"/>
            </a:outerShdw>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01683A-EB16-4C15-96AE-20B3A57DFB5B}"/>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Required Signs</a:t>
            </a:r>
          </a:p>
        </p:txBody>
      </p:sp>
      <p:sp>
        <p:nvSpPr>
          <p:cNvPr id="3" name="Content Placeholder 2"/>
          <p:cNvSpPr>
            <a:spLocks noGrp="1"/>
          </p:cNvSpPr>
          <p:nvPr>
            <p:ph idx="1"/>
          </p:nvPr>
        </p:nvSpPr>
        <p:spPr>
          <a:xfrm>
            <a:off x="977061" y="1652517"/>
            <a:ext cx="3838948" cy="4876799"/>
          </a:xfrm>
        </p:spPr>
        <p:txBody>
          <a:bodyPr>
            <a:normAutofit fontScale="70000" lnSpcReduction="20000"/>
          </a:bodyPr>
          <a:lstStyle/>
          <a:p>
            <a:pPr lvl="0">
              <a:lnSpc>
                <a:spcPct val="120000"/>
              </a:lnSpc>
            </a:pPr>
            <a:r>
              <a:rPr lang="en-US" dirty="0">
                <a:solidFill>
                  <a:schemeClr val="tx1"/>
                </a:solidFill>
              </a:rPr>
              <a:t>Agency Partners are required to have the following posters </a:t>
            </a:r>
            <a:r>
              <a:rPr lang="en-US" u="sng" dirty="0">
                <a:solidFill>
                  <a:schemeClr val="tx1"/>
                </a:solidFill>
              </a:rPr>
              <a:t>displayed</a:t>
            </a:r>
            <a:r>
              <a:rPr lang="en-US" dirty="0">
                <a:solidFill>
                  <a:schemeClr val="tx1"/>
                </a:solidFill>
              </a:rPr>
              <a:t> in meal service area</a:t>
            </a:r>
          </a:p>
          <a:p>
            <a:pPr lvl="1">
              <a:lnSpc>
                <a:spcPct val="120000"/>
              </a:lnSpc>
            </a:pPr>
            <a:r>
              <a:rPr lang="en-US" dirty="0"/>
              <a:t>“And Justice for All”</a:t>
            </a:r>
          </a:p>
          <a:p>
            <a:pPr lvl="1">
              <a:lnSpc>
                <a:spcPct val="120000"/>
              </a:lnSpc>
            </a:pPr>
            <a:r>
              <a:rPr lang="en-US" dirty="0"/>
              <a:t>“Building for the Future”</a:t>
            </a:r>
          </a:p>
          <a:p>
            <a:pPr lvl="1">
              <a:lnSpc>
                <a:spcPct val="120000"/>
              </a:lnSpc>
            </a:pPr>
            <a:r>
              <a:rPr lang="en-US" dirty="0"/>
              <a:t>“Procedures for Complaints of Discrimination”</a:t>
            </a:r>
          </a:p>
          <a:p>
            <a:pPr lvl="1">
              <a:lnSpc>
                <a:spcPct val="120000"/>
              </a:lnSpc>
            </a:pPr>
            <a:r>
              <a:rPr lang="en-US" dirty="0"/>
              <a:t>Current Menu</a:t>
            </a:r>
          </a:p>
          <a:p>
            <a:pPr>
              <a:lnSpc>
                <a:spcPct val="120000"/>
              </a:lnSpc>
            </a:pPr>
            <a:r>
              <a:rPr lang="en-US" dirty="0">
                <a:solidFill>
                  <a:schemeClr val="tx1"/>
                </a:solidFill>
              </a:rPr>
              <a:t>Agency Partners are also expected to </a:t>
            </a:r>
            <a:r>
              <a:rPr lang="en-US" u="sng" dirty="0">
                <a:solidFill>
                  <a:schemeClr val="tx1"/>
                </a:solidFill>
              </a:rPr>
              <a:t>maintain</a:t>
            </a:r>
            <a:r>
              <a:rPr lang="en-US" dirty="0">
                <a:solidFill>
                  <a:schemeClr val="tx1"/>
                </a:solidFill>
              </a:rPr>
              <a:t>:</a:t>
            </a:r>
          </a:p>
          <a:p>
            <a:pPr lvl="1">
              <a:lnSpc>
                <a:spcPct val="120000"/>
              </a:lnSpc>
            </a:pPr>
            <a:r>
              <a:rPr lang="en-US" dirty="0"/>
              <a:t>All meal counts for 3 months</a:t>
            </a:r>
          </a:p>
          <a:p>
            <a:pPr lvl="1">
              <a:lnSpc>
                <a:spcPct val="120000"/>
              </a:lnSpc>
            </a:pPr>
            <a:r>
              <a:rPr lang="en-US" dirty="0"/>
              <a:t>Temperature log on meal count form</a:t>
            </a:r>
          </a:p>
        </p:txBody>
      </p:sp>
      <p:sp>
        <p:nvSpPr>
          <p:cNvPr id="4" name="Rectangle: Rounded Corners 3">
            <a:extLst>
              <a:ext uri="{FF2B5EF4-FFF2-40B4-BE49-F238E27FC236}">
                <a16:creationId xmlns:a16="http://schemas.microsoft.com/office/drawing/2014/main" id="{343B24FB-C098-4091-A1FC-90FC1A21702A}"/>
              </a:ext>
            </a:extLst>
          </p:cNvPr>
          <p:cNvSpPr/>
          <p:nvPr/>
        </p:nvSpPr>
        <p:spPr>
          <a:xfrm>
            <a:off x="4940683" y="1395483"/>
            <a:ext cx="3846394" cy="513383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91AE0543-660E-4FA5-A9DA-BB8859E69BE6}"/>
              </a:ext>
            </a:extLst>
          </p:cNvPr>
          <p:cNvSpPr txBox="1">
            <a:spLocks/>
          </p:cNvSpPr>
          <p:nvPr/>
        </p:nvSpPr>
        <p:spPr>
          <a:xfrm>
            <a:off x="5065356" y="1652517"/>
            <a:ext cx="3597047" cy="4876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3682B"/>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spcBef>
                <a:spcPts val="0"/>
              </a:spcBef>
              <a:buNone/>
            </a:pPr>
            <a:r>
              <a:rPr lang="en-US" dirty="0">
                <a:solidFill>
                  <a:schemeClr val="bg1"/>
                </a:solidFill>
              </a:rPr>
              <a:t>Required Kids Cafe signs, menus and compliance material can be found on our website</a:t>
            </a:r>
            <a:endParaRPr lang="en-US" dirty="0"/>
          </a:p>
          <a:p>
            <a:pPr marL="0" indent="0" algn="ctr">
              <a:buNone/>
            </a:pPr>
            <a:r>
              <a:rPr lang="en-US" sz="2600" u="sng" dirty="0">
                <a:solidFill>
                  <a:srgbClr val="E9790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Click here to find Kids Cafe compliance material!</a:t>
            </a:r>
            <a:endParaRPr lang="en-US" sz="2600" u="sng" dirty="0">
              <a:solidFill>
                <a:srgbClr val="E97900"/>
              </a:solidFill>
              <a:effectLst/>
              <a:latin typeface="Calibri" panose="020F0502020204030204" pitchFamily="34" charset="0"/>
              <a:ea typeface="Calibri" panose="020F0502020204030204" pitchFamily="34" charset="0"/>
            </a:endParaRPr>
          </a:p>
          <a:p>
            <a:pPr marL="0" indent="0" algn="ctr">
              <a:buNone/>
            </a:pPr>
            <a:r>
              <a:rPr lang="en-US" sz="2600" u="sng" dirty="0">
                <a:solidFill>
                  <a:schemeClr val="accent2"/>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Click here for the Freeze and Thaw Menu</a:t>
            </a:r>
            <a:r>
              <a:rPr lang="en-US" sz="2600" u="sng" dirty="0">
                <a:solidFill>
                  <a:schemeClr val="accent2"/>
                </a:solidFill>
                <a:latin typeface="Calibri" panose="020F0502020204030204" pitchFamily="34" charset="0"/>
                <a:ea typeface="Calibri" panose="020F0502020204030204" pitchFamily="34" charset="0"/>
              </a:rPr>
              <a:t>!</a:t>
            </a:r>
          </a:p>
          <a:p>
            <a:pPr marL="0" indent="0" algn="ctr">
              <a:buNone/>
            </a:pPr>
            <a:endParaRPr lang="en-US" sz="2600" u="sng" dirty="0">
              <a:solidFill>
                <a:srgbClr val="E97900"/>
              </a:solidFill>
              <a:latin typeface="Calibri" panose="020F0502020204030204" pitchFamily="34" charset="0"/>
              <a:ea typeface="Calibri" panose="020F0502020204030204" pitchFamily="34" charset="0"/>
            </a:endParaRPr>
          </a:p>
          <a:p>
            <a:pPr marL="0" indent="0" algn="ctr">
              <a:buNone/>
            </a:pPr>
            <a:r>
              <a:rPr lang="en-US" sz="2000" dirty="0">
                <a:solidFill>
                  <a:schemeClr val="bg1"/>
                </a:solidFill>
                <a:effectLst/>
                <a:latin typeface="Calibri" panose="020F0502020204030204" pitchFamily="34" charset="0"/>
                <a:ea typeface="Calibri" panose="020F0502020204030204" pitchFamily="34" charset="0"/>
              </a:rPr>
              <a:t>Password: foodbankagency123</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Civil Rights &amp; Non-Discrimination</a:t>
            </a:r>
          </a:p>
        </p:txBody>
      </p:sp>
      <p:sp>
        <p:nvSpPr>
          <p:cNvPr id="3" name="Content Placeholder 2"/>
          <p:cNvSpPr>
            <a:spLocks noGrp="1"/>
          </p:cNvSpPr>
          <p:nvPr>
            <p:ph idx="1"/>
          </p:nvPr>
        </p:nvSpPr>
        <p:spPr>
          <a:xfrm>
            <a:off x="914399" y="1295400"/>
            <a:ext cx="4495801" cy="5265854"/>
          </a:xfrm>
        </p:spPr>
        <p:txBody>
          <a:bodyPr vert="horz" lIns="91440" tIns="45720" rIns="91440" bIns="45720" rtlCol="0" anchor="t">
            <a:normAutofit fontScale="85000" lnSpcReduction="10000"/>
          </a:bodyPr>
          <a:lstStyle/>
          <a:p>
            <a:pPr lvl="0">
              <a:lnSpc>
                <a:spcPct val="120000"/>
              </a:lnSpc>
            </a:pPr>
            <a:r>
              <a:rPr lang="en-US" sz="1900" dirty="0">
                <a:solidFill>
                  <a:schemeClr val="tx1"/>
                </a:solidFill>
                <a:latin typeface="Helvetica"/>
                <a:cs typeface="Helvetica"/>
              </a:rPr>
              <a:t>Meals must be provided to all eligible children regardless of race, color, national origin, sex, age, or handicap.</a:t>
            </a:r>
          </a:p>
          <a:p>
            <a:pPr lvl="0">
              <a:lnSpc>
                <a:spcPct val="120000"/>
              </a:lnSpc>
            </a:pPr>
            <a:r>
              <a:rPr lang="en-US" sz="2400" dirty="0">
                <a:solidFill>
                  <a:schemeClr val="tx1"/>
                </a:solidFill>
                <a:latin typeface="Helvetica"/>
                <a:cs typeface="Helvetica"/>
              </a:rPr>
              <a:t>“</a:t>
            </a:r>
            <a:r>
              <a:rPr lang="en-US" sz="1900" dirty="0">
                <a:solidFill>
                  <a:schemeClr val="tx1"/>
                </a:solidFill>
                <a:latin typeface="Helvetica"/>
                <a:cs typeface="Helvetica"/>
              </a:rPr>
              <a:t>And Justice For All” poster must be posted in meal service area</a:t>
            </a:r>
          </a:p>
          <a:p>
            <a:pPr>
              <a:lnSpc>
                <a:spcPct val="120000"/>
              </a:lnSpc>
            </a:pPr>
            <a:r>
              <a:rPr lang="en-US" sz="1900" dirty="0">
                <a:solidFill>
                  <a:schemeClr val="tx1"/>
                </a:solidFill>
                <a:latin typeface="Helvetica"/>
                <a:cs typeface="Helvetica"/>
              </a:rPr>
              <a:t>Parents/Guardians have the right to file a civil rights complaint </a:t>
            </a:r>
            <a:endParaRPr lang="en-US" sz="1900" dirty="0">
              <a:solidFill>
                <a:schemeClr val="tx1"/>
              </a:solidFill>
              <a:cs typeface="Helvetica" panose="020B0604020202020204" pitchFamily="34" charset="0"/>
            </a:endParaRPr>
          </a:p>
          <a:p>
            <a:pPr lvl="1">
              <a:lnSpc>
                <a:spcPct val="120000"/>
              </a:lnSpc>
              <a:spcBef>
                <a:spcPts val="0"/>
              </a:spcBef>
            </a:pPr>
            <a:r>
              <a:rPr lang="en-US" sz="1700" dirty="0">
                <a:latin typeface="Helvetica"/>
                <a:cs typeface="Helvetica"/>
              </a:rPr>
              <a:t>Agency Partner Staff should be able to direct them to the information required to make a complaint. Instructions are included on your mandatory civil rights posters. </a:t>
            </a:r>
            <a:endParaRPr lang="en-US" sz="1700" i="1" dirty="0">
              <a:latin typeface="Helvetica" panose="020B0604020202020204" pitchFamily="34" charset="0"/>
              <a:cs typeface="Helvetica" panose="020B0604020202020204" pitchFamily="34" charset="0"/>
            </a:endParaRPr>
          </a:p>
          <a:p>
            <a:pPr lvl="1">
              <a:lnSpc>
                <a:spcPct val="120000"/>
              </a:lnSpc>
              <a:spcBef>
                <a:spcPts val="0"/>
              </a:spcBef>
            </a:pPr>
            <a:r>
              <a:rPr lang="en-US" sz="1700" dirty="0">
                <a:latin typeface="Helvetica"/>
                <a:cs typeface="Helvetica"/>
              </a:rPr>
              <a:t>If a child/family is requesting information in another language – please contact your Child Nutrition Specialist for assistance in obtaining the materials in the appropriate language.</a:t>
            </a:r>
          </a:p>
          <a:p>
            <a:pPr lvl="1">
              <a:lnSpc>
                <a:spcPct val="120000"/>
              </a:lnSpc>
              <a:spcBef>
                <a:spcPts val="0"/>
              </a:spcBef>
            </a:pPr>
            <a:r>
              <a:rPr lang="en-US" sz="1700" dirty="0">
                <a:latin typeface="Helvetica"/>
                <a:cs typeface="Helvetica"/>
              </a:rPr>
              <a:t>Record these on your “Complaints of </a:t>
            </a:r>
            <a:endParaRPr lang="en-US" sz="1700" dirty="0">
              <a:latin typeface="Helvetica" panose="020B0604020202020204" pitchFamily="34" charset="0"/>
              <a:cs typeface="Helvetica" panose="020B0604020202020204" pitchFamily="34" charset="0"/>
            </a:endParaRPr>
          </a:p>
          <a:p>
            <a:pPr marL="411480" lvl="1" indent="0">
              <a:lnSpc>
                <a:spcPct val="120000"/>
              </a:lnSpc>
              <a:spcBef>
                <a:spcPts val="0"/>
              </a:spcBef>
              <a:buNone/>
            </a:pPr>
            <a:r>
              <a:rPr lang="en-US" sz="1700" dirty="0">
                <a:latin typeface="Helvetica"/>
                <a:cs typeface="Helvetica"/>
              </a:rPr>
              <a:t> 	Discrimination”</a:t>
            </a:r>
            <a:r>
              <a:rPr lang="en-US" sz="1700" i="1" dirty="0">
                <a:latin typeface="Helvetica"/>
                <a:cs typeface="Helvetica"/>
              </a:rPr>
              <a:t> </a:t>
            </a:r>
            <a:r>
              <a:rPr lang="en-US" sz="1700" dirty="0">
                <a:latin typeface="Helvetica"/>
                <a:cs typeface="Helvetica"/>
              </a:rPr>
              <a:t>log and contact your 	Child Nutrition Specialist right away if a 	family files a complaint</a:t>
            </a:r>
            <a:endParaRPr lang="en-US" sz="1600" dirty="0">
              <a:latin typeface="Helvetica"/>
              <a:cs typeface="Helvetica"/>
            </a:endParaRPr>
          </a:p>
        </p:txBody>
      </p:sp>
      <p:pic>
        <p:nvPicPr>
          <p:cNvPr id="5" name="Picture 4">
            <a:extLst>
              <a:ext uri="{FF2B5EF4-FFF2-40B4-BE49-F238E27FC236}">
                <a16:creationId xmlns:a16="http://schemas.microsoft.com/office/drawing/2014/main" id="{47B7E1DA-79E5-993C-8501-6F1220048B02}"/>
              </a:ext>
            </a:extLst>
          </p:cNvPr>
          <p:cNvPicPr>
            <a:picLocks noChangeAspect="1"/>
          </p:cNvPicPr>
          <p:nvPr/>
        </p:nvPicPr>
        <p:blipFill rotWithShape="1">
          <a:blip r:embed="rId2"/>
          <a:srcRect l="28818" t="14875" r="41935" b="5030"/>
          <a:stretch/>
        </p:blipFill>
        <p:spPr>
          <a:xfrm>
            <a:off x="5410200" y="1418303"/>
            <a:ext cx="3451122" cy="5316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A4C186-71E2-4E7C-9833-5929692CD2BF}"/>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Agency Partner Monitoring Visits</a:t>
            </a:r>
          </a:p>
        </p:txBody>
      </p:sp>
      <p:sp>
        <p:nvSpPr>
          <p:cNvPr id="5" name="Content Placeholder 2"/>
          <p:cNvSpPr>
            <a:spLocks noGrp="1"/>
          </p:cNvSpPr>
          <p:nvPr>
            <p:ph idx="1"/>
          </p:nvPr>
        </p:nvSpPr>
        <p:spPr>
          <a:xfrm>
            <a:off x="914400" y="1371600"/>
            <a:ext cx="7848600" cy="5370576"/>
          </a:xfrm>
        </p:spPr>
        <p:txBody>
          <a:bodyPr vert="horz" lIns="91440" tIns="45720" rIns="91440" bIns="45720" rtlCol="0" anchor="t">
            <a:normAutofit fontScale="85000" lnSpcReduction="10000"/>
          </a:bodyPr>
          <a:lstStyle/>
          <a:p>
            <a:pPr marL="566420" indent="-457200">
              <a:lnSpc>
                <a:spcPct val="110000"/>
              </a:lnSpc>
            </a:pPr>
            <a:r>
              <a:rPr lang="en-US" dirty="0">
                <a:solidFill>
                  <a:schemeClr val="tx1"/>
                </a:solidFill>
              </a:rPr>
              <a:t>Sponsors are required to make periodic, monitoring visits to the agency partner</a:t>
            </a:r>
          </a:p>
          <a:p>
            <a:pPr marL="1023620" lvl="1" indent="-457200">
              <a:lnSpc>
                <a:spcPct val="110000"/>
              </a:lnSpc>
            </a:pPr>
            <a:r>
              <a:rPr lang="en-US" dirty="0">
                <a:latin typeface="Helvetica"/>
                <a:cs typeface="Helvetica"/>
              </a:rPr>
              <a:t>During these visits </a:t>
            </a:r>
            <a:r>
              <a:rPr lang="en-US" u="sng" dirty="0">
                <a:latin typeface="Helvetica"/>
                <a:cs typeface="Helvetica"/>
              </a:rPr>
              <a:t>Child Nutrition Specialist will check</a:t>
            </a:r>
            <a:r>
              <a:rPr lang="en-US" dirty="0">
                <a:latin typeface="Helvetica"/>
                <a:cs typeface="Helvetica"/>
              </a:rPr>
              <a:t>:</a:t>
            </a:r>
          </a:p>
          <a:p>
            <a:pPr marL="1480820" lvl="2" indent="-457200">
              <a:lnSpc>
                <a:spcPct val="110000"/>
              </a:lnSpc>
              <a:buFont typeface="Wingdings" panose="020B0604020202020204" pitchFamily="34" charset="0"/>
              <a:buChar char="ü"/>
            </a:pPr>
            <a:r>
              <a:rPr lang="en-US" dirty="0">
                <a:latin typeface="Helvetica"/>
                <a:cs typeface="Helvetica"/>
              </a:rPr>
              <a:t>Point of Service meal counts</a:t>
            </a:r>
          </a:p>
          <a:p>
            <a:pPr marL="1480820" lvl="2" indent="-457200">
              <a:lnSpc>
                <a:spcPct val="110000"/>
              </a:lnSpc>
              <a:buFont typeface="Wingdings" panose="020B0604020202020204" pitchFamily="34" charset="0"/>
              <a:buChar char="ü"/>
            </a:pPr>
            <a:r>
              <a:rPr lang="en-US" dirty="0">
                <a:latin typeface="Helvetica"/>
                <a:cs typeface="Helvetica"/>
              </a:rPr>
              <a:t>Temperature Log</a:t>
            </a:r>
            <a:endParaRPr lang="en-US" dirty="0">
              <a:latin typeface="Helvetica" panose="020B0604020202020204" pitchFamily="34" charset="0"/>
              <a:cs typeface="Helvetica" panose="020B0604020202020204" pitchFamily="34" charset="0"/>
            </a:endParaRPr>
          </a:p>
          <a:p>
            <a:pPr marL="1480820" lvl="2" indent="-457200">
              <a:lnSpc>
                <a:spcPct val="110000"/>
              </a:lnSpc>
              <a:buFont typeface="Wingdings" panose="020B0604020202020204" pitchFamily="34" charset="0"/>
              <a:buChar char="ü"/>
            </a:pPr>
            <a:r>
              <a:rPr lang="en-US" dirty="0">
                <a:latin typeface="Helvetica"/>
                <a:cs typeface="Helvetica"/>
              </a:rPr>
              <a:t>Excess waste/over ordering of meals </a:t>
            </a:r>
            <a:endParaRPr lang="en-US" dirty="0">
              <a:latin typeface="Helvetica" panose="020B0604020202020204" pitchFamily="34" charset="0"/>
              <a:cs typeface="Helvetica" panose="020B0604020202020204" pitchFamily="34" charset="0"/>
            </a:endParaRPr>
          </a:p>
          <a:p>
            <a:pPr marL="1480820" lvl="2" indent="-457200">
              <a:lnSpc>
                <a:spcPct val="110000"/>
              </a:lnSpc>
              <a:buFont typeface="Wingdings" panose="020B0604020202020204" pitchFamily="34" charset="0"/>
              <a:buChar char="ü"/>
            </a:pPr>
            <a:r>
              <a:rPr lang="en-US" dirty="0">
                <a:latin typeface="Helvetica"/>
                <a:cs typeface="Helvetica"/>
              </a:rPr>
              <a:t>Refrigerator and environment are clean</a:t>
            </a:r>
          </a:p>
          <a:p>
            <a:pPr marL="1480820" lvl="2" indent="-457200">
              <a:lnSpc>
                <a:spcPct val="110000"/>
              </a:lnSpc>
              <a:buFont typeface="Wingdings" panose="020B0604020202020204" pitchFamily="34" charset="0"/>
              <a:buChar char="ü"/>
            </a:pPr>
            <a:r>
              <a:rPr lang="en-US" dirty="0">
                <a:latin typeface="Helvetica" panose="020B0604020202020204" pitchFamily="34" charset="0"/>
                <a:cs typeface="Helvetica" panose="020B0604020202020204" pitchFamily="34" charset="0"/>
              </a:rPr>
              <a:t>Meals are consumed on site</a:t>
            </a:r>
          </a:p>
          <a:p>
            <a:pPr marL="1480820" lvl="2" indent="-457200">
              <a:lnSpc>
                <a:spcPct val="110000"/>
              </a:lnSpc>
              <a:buFont typeface="Wingdings" panose="020B0604020202020204" pitchFamily="34" charset="0"/>
              <a:buChar char="ü"/>
            </a:pPr>
            <a:r>
              <a:rPr lang="en-US" dirty="0">
                <a:latin typeface="Helvetica"/>
                <a:cs typeface="Helvetica"/>
              </a:rPr>
              <a:t>Meals are served during the designated meal service time</a:t>
            </a:r>
          </a:p>
          <a:p>
            <a:pPr marL="1480820" lvl="2" indent="-457200">
              <a:lnSpc>
                <a:spcPct val="110000"/>
              </a:lnSpc>
              <a:buFont typeface="Wingdings" panose="020B0604020202020204" pitchFamily="34" charset="0"/>
              <a:buChar char="ü"/>
            </a:pPr>
            <a:r>
              <a:rPr lang="en-US" dirty="0">
                <a:latin typeface="Helvetica"/>
                <a:cs typeface="Helvetica"/>
              </a:rPr>
              <a:t>Only enrolled children 18 years and younger are receiving meals</a:t>
            </a:r>
          </a:p>
          <a:p>
            <a:pPr marL="1480820" lvl="2" indent="-457200">
              <a:lnSpc>
                <a:spcPct val="110000"/>
              </a:lnSpc>
              <a:buFont typeface="Wingdings" panose="020B0604020202020204" pitchFamily="34" charset="0"/>
              <a:buChar char="ü"/>
            </a:pPr>
            <a:r>
              <a:rPr lang="en-US" dirty="0">
                <a:latin typeface="Helvetica"/>
                <a:cs typeface="Helvetica"/>
              </a:rPr>
              <a:t>Complete meals (including milk) are served</a:t>
            </a:r>
          </a:p>
          <a:p>
            <a:pPr marL="1480820" lvl="2" indent="-457200">
              <a:lnSpc>
                <a:spcPct val="110000"/>
              </a:lnSpc>
              <a:buFont typeface="Wingdings" panose="020B0604020202020204" pitchFamily="34" charset="0"/>
              <a:buChar char="ü"/>
            </a:pPr>
            <a:r>
              <a:rPr lang="en-US" dirty="0">
                <a:latin typeface="Helvetica"/>
                <a:cs typeface="Helvetica"/>
              </a:rPr>
              <a:t>Agency partner is adhering to the Civil Rights requirements </a:t>
            </a:r>
            <a:endParaRPr lang="en-US" dirty="0">
              <a:latin typeface="Helvetica" panose="020B0604020202020204" pitchFamily="34" charset="0"/>
              <a:cs typeface="Helvetica" panose="020B0604020202020204" pitchFamily="34" charset="0"/>
            </a:endParaRPr>
          </a:p>
          <a:p>
            <a:pPr marL="1480820" lvl="2" indent="-457200">
              <a:lnSpc>
                <a:spcPct val="110000"/>
              </a:lnSpc>
              <a:buFont typeface="Wingdings" panose="020B0604020202020204" pitchFamily="34" charset="0"/>
              <a:buChar char="ü"/>
            </a:pPr>
            <a:r>
              <a:rPr lang="en-US" dirty="0">
                <a:latin typeface="Helvetica"/>
                <a:cs typeface="Helvetica"/>
              </a:rPr>
              <a:t>All required signs are posted</a:t>
            </a:r>
            <a:endParaRPr lang="en-US" dirty="0">
              <a:solidFill>
                <a:schemeClr val="accent1">
                  <a:lumMod val="75000"/>
                </a:schemeClr>
              </a:solidFill>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8FEC7-A087-4E3E-ABA6-4822EC01E337}"/>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BACF0-BBD9-4E82-BC6C-B148A8B1C73C}"/>
              </a:ext>
            </a:extLst>
          </p:cNvPr>
          <p:cNvSpPr>
            <a:spLocks noGrp="1"/>
          </p:cNvSpPr>
          <p:nvPr>
            <p:ph type="title"/>
          </p:nvPr>
        </p:nvSpPr>
        <p:spPr/>
        <p:txBody>
          <a:bodyPr/>
          <a:lstStyle/>
          <a:p>
            <a:r>
              <a:rPr lang="en-US" dirty="0"/>
              <a:t>Monitoring Visits Continued</a:t>
            </a:r>
          </a:p>
        </p:txBody>
      </p:sp>
      <p:sp>
        <p:nvSpPr>
          <p:cNvPr id="3" name="Content Placeholder 2">
            <a:extLst>
              <a:ext uri="{FF2B5EF4-FFF2-40B4-BE49-F238E27FC236}">
                <a16:creationId xmlns:a16="http://schemas.microsoft.com/office/drawing/2014/main" id="{D2B59AD1-ECC8-4F95-9E13-E01B221E526D}"/>
              </a:ext>
            </a:extLst>
          </p:cNvPr>
          <p:cNvSpPr>
            <a:spLocks noGrp="1"/>
          </p:cNvSpPr>
          <p:nvPr>
            <p:ph idx="1"/>
          </p:nvPr>
        </p:nvSpPr>
        <p:spPr>
          <a:xfrm>
            <a:off x="952130" y="1540276"/>
            <a:ext cx="7848600" cy="5137250"/>
          </a:xfrm>
        </p:spPr>
        <p:txBody>
          <a:bodyPr>
            <a:normAutofit fontScale="92500"/>
          </a:bodyPr>
          <a:lstStyle/>
          <a:p>
            <a:pPr>
              <a:lnSpc>
                <a:spcPct val="120000"/>
              </a:lnSpc>
              <a:spcBef>
                <a:spcPts val="0"/>
              </a:spcBef>
            </a:pPr>
            <a:r>
              <a:rPr lang="en-US" dirty="0">
                <a:solidFill>
                  <a:schemeClr val="tx1"/>
                </a:solidFill>
                <a:cs typeface="Helvetica" panose="020B0604020202020204" pitchFamily="34" charset="0"/>
              </a:rPr>
              <a:t>The Arizona Department of Education and United States Department of Agriculture have the authority to conduct unannounced site visits </a:t>
            </a:r>
          </a:p>
          <a:p>
            <a:pPr lvl="1">
              <a:lnSpc>
                <a:spcPct val="100000"/>
              </a:lnSpc>
              <a:spcBef>
                <a:spcPts val="0"/>
              </a:spcBef>
            </a:pPr>
            <a:r>
              <a:rPr lang="en-US" dirty="0">
                <a:latin typeface="Helvetica" panose="020B0604020202020204" pitchFamily="34" charset="0"/>
                <a:cs typeface="Helvetica" panose="020B0604020202020204" pitchFamily="34" charset="0"/>
              </a:rPr>
              <a:t>The monitor will introduce themselves and show identification</a:t>
            </a:r>
          </a:p>
          <a:p>
            <a:pPr lvl="1">
              <a:lnSpc>
                <a:spcPct val="100000"/>
              </a:lnSpc>
              <a:spcBef>
                <a:spcPts val="0"/>
              </a:spcBef>
            </a:pPr>
            <a:r>
              <a:rPr lang="en-US" dirty="0">
                <a:latin typeface="Helvetica" panose="020B0604020202020204" pitchFamily="34" charset="0"/>
                <a:cs typeface="Helvetica" panose="020B0604020202020204" pitchFamily="34" charset="0"/>
              </a:rPr>
              <a:t>Please notify your Site Specialist at St. Mary’s if you receive a monitoring visit from ADE or the USDA.</a:t>
            </a:r>
          </a:p>
          <a:p>
            <a:pPr lvl="1">
              <a:lnSpc>
                <a:spcPct val="120000"/>
              </a:lnSpc>
              <a:spcBef>
                <a:spcPts val="0"/>
              </a:spcBef>
            </a:pPr>
            <a:endParaRPr lang="en-US" dirty="0">
              <a:latin typeface="Helvetica" panose="020B0604020202020204" pitchFamily="34" charset="0"/>
              <a:cs typeface="Helvetica" panose="020B0604020202020204" pitchFamily="34" charset="0"/>
            </a:endParaRPr>
          </a:p>
          <a:p>
            <a:pPr>
              <a:lnSpc>
                <a:spcPct val="100000"/>
              </a:lnSpc>
              <a:spcBef>
                <a:spcPts val="0"/>
              </a:spcBef>
            </a:pPr>
            <a:r>
              <a:rPr lang="en-US" dirty="0">
                <a:solidFill>
                  <a:schemeClr val="tx1"/>
                </a:solidFill>
                <a:cs typeface="Helvetica" panose="020B0604020202020204" pitchFamily="34" charset="0"/>
              </a:rPr>
              <a:t>In-person site visits are required by your sponsor, if you have special protocols for visitors, please let your site specialist know. </a:t>
            </a:r>
          </a:p>
          <a:p>
            <a:endParaRPr lang="en-US" dirty="0"/>
          </a:p>
        </p:txBody>
      </p:sp>
    </p:spTree>
    <p:extLst>
      <p:ext uri="{BB962C8B-B14F-4D97-AF65-F5344CB8AC3E}">
        <p14:creationId xmlns:p14="http://schemas.microsoft.com/office/powerpoint/2010/main" val="2827700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8FEC7-A087-4E3E-ABA6-4822EC01E337}"/>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DBACF0-BBD9-4E82-BC6C-B148A8B1C73C}"/>
              </a:ext>
            </a:extLst>
          </p:cNvPr>
          <p:cNvSpPr>
            <a:spLocks noGrp="1"/>
          </p:cNvSpPr>
          <p:nvPr>
            <p:ph type="title"/>
          </p:nvPr>
        </p:nvSpPr>
        <p:spPr>
          <a:xfrm>
            <a:off x="952130" y="304800"/>
            <a:ext cx="7582270" cy="914400"/>
          </a:xfrm>
        </p:spPr>
        <p:txBody>
          <a:bodyPr>
            <a:normAutofit/>
          </a:bodyPr>
          <a:lstStyle/>
          <a:p>
            <a:r>
              <a:rPr lang="en-US" dirty="0"/>
              <a:t>Corrective Action</a:t>
            </a:r>
          </a:p>
        </p:txBody>
      </p:sp>
      <p:sp>
        <p:nvSpPr>
          <p:cNvPr id="3" name="Content Placeholder 2">
            <a:extLst>
              <a:ext uri="{FF2B5EF4-FFF2-40B4-BE49-F238E27FC236}">
                <a16:creationId xmlns:a16="http://schemas.microsoft.com/office/drawing/2014/main" id="{D2B59AD1-ECC8-4F95-9E13-E01B221E526D}"/>
              </a:ext>
            </a:extLst>
          </p:cNvPr>
          <p:cNvSpPr>
            <a:spLocks noGrp="1"/>
          </p:cNvSpPr>
          <p:nvPr>
            <p:ph idx="1"/>
          </p:nvPr>
        </p:nvSpPr>
        <p:spPr>
          <a:xfrm>
            <a:off x="952130" y="1540276"/>
            <a:ext cx="7848600" cy="5137250"/>
          </a:xfrm>
        </p:spPr>
        <p:txBody>
          <a:bodyPr>
            <a:normAutofit/>
          </a:bodyPr>
          <a:lstStyle/>
          <a:p>
            <a:r>
              <a:rPr lang="en-US" sz="2800" dirty="0">
                <a:solidFill>
                  <a:schemeClr val="tx1"/>
                </a:solidFill>
                <a:effectLst/>
                <a:ea typeface="Calibri" panose="020F0502020204030204" pitchFamily="34" charset="0"/>
                <a:cs typeface="Helvetica" panose="020B0604020202020204" pitchFamily="34" charset="0"/>
              </a:rPr>
              <a:t>Corrective Action may be necessary to address issues that aren’t in compliance with the program.  </a:t>
            </a:r>
          </a:p>
          <a:p>
            <a:r>
              <a:rPr lang="en-US"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Any issues needing to be addressed will be communicated in writing within seven business days.</a:t>
            </a:r>
            <a:endParaRPr lang="en-US" sz="2800" dirty="0">
              <a:solidFill>
                <a:schemeClr val="tx1"/>
              </a:solidFill>
              <a:effectLst/>
              <a:ea typeface="Calibri" panose="020F0502020204030204" pitchFamily="34" charset="0"/>
              <a:cs typeface="Helvetica" panose="020B0604020202020204" pitchFamily="34" charset="0"/>
            </a:endParaRPr>
          </a:p>
          <a:p>
            <a:r>
              <a:rPr lang="en-US" sz="2800" dirty="0">
                <a:solidFill>
                  <a:schemeClr val="tx1"/>
                </a:solidFill>
                <a:effectLst/>
                <a:ea typeface="Calibri" panose="020F0502020204030204" pitchFamily="34" charset="0"/>
                <a:cs typeface="Helvetica" panose="020B0604020202020204" pitchFamily="34" charset="0"/>
              </a:rPr>
              <a:t>Sites must </a:t>
            </a:r>
            <a:r>
              <a:rPr lang="en-US" sz="2800" dirty="0">
                <a:solidFill>
                  <a:schemeClr val="tx1"/>
                </a:solidFill>
                <a:latin typeface="Arial" panose="020B0604020202020204" pitchFamily="34" charset="0"/>
                <a:ea typeface="Calibri" panose="020F0502020204030204" pitchFamily="34" charset="0"/>
                <a:cs typeface="Helvetica" panose="020B0604020202020204" pitchFamily="34" charset="0"/>
              </a:rPr>
              <a:t>abide</a:t>
            </a:r>
            <a:r>
              <a:rPr lang="en-US" sz="2800" dirty="0">
                <a:solidFill>
                  <a:schemeClr val="tx1"/>
                </a:solidFill>
                <a:effectLst/>
                <a:latin typeface="Arial" panose="020B0604020202020204" pitchFamily="34" charset="0"/>
                <a:ea typeface="Calibri" panose="020F0502020204030204" pitchFamily="34" charset="0"/>
              </a:rPr>
              <a:t> by the policies, procedures, and record keeping requirements of SMFBA</a:t>
            </a:r>
            <a:r>
              <a:rPr lang="en-US" sz="2000" dirty="0">
                <a:solidFill>
                  <a:schemeClr val="tx1"/>
                </a:solidFill>
                <a:latin typeface="Arial" panose="020B0604020202020204" pitchFamily="34" charset="0"/>
                <a:ea typeface="Calibri" panose="020F0502020204030204" pitchFamily="34" charset="0"/>
              </a:rPr>
              <a:t> </a:t>
            </a:r>
            <a:r>
              <a:rPr lang="en-US" sz="2800" dirty="0">
                <a:solidFill>
                  <a:schemeClr val="tx1"/>
                </a:solidFill>
                <a:latin typeface="Arial" panose="020B0604020202020204" pitchFamily="34" charset="0"/>
                <a:ea typeface="Calibri" panose="020F0502020204030204" pitchFamily="34" charset="0"/>
              </a:rPr>
              <a:t>and correct the needed deficiencies to bring site into compliance</a:t>
            </a:r>
          </a:p>
          <a:p>
            <a:r>
              <a:rPr lang="en-US" sz="2800" dirty="0">
                <a:solidFill>
                  <a:schemeClr val="tx1"/>
                </a:solidFill>
                <a:effectLst/>
                <a:ea typeface="Calibri" panose="020F0502020204030204" pitchFamily="34" charset="0"/>
                <a:cs typeface="Helvetica" panose="020B0604020202020204" pitchFamily="34" charset="0"/>
              </a:rPr>
              <a:t>Termination &amp; Grievance Policy will be enacted if deficiencies are not corrected </a:t>
            </a:r>
            <a:endParaRPr lang="en-US" sz="2800" dirty="0">
              <a:solidFill>
                <a:schemeClr val="tx1"/>
              </a:solidFill>
            </a:endParaRPr>
          </a:p>
          <a:p>
            <a:endParaRPr lang="en-US" dirty="0"/>
          </a:p>
        </p:txBody>
      </p:sp>
    </p:spTree>
    <p:extLst>
      <p:ext uri="{BB962C8B-B14F-4D97-AF65-F5344CB8AC3E}">
        <p14:creationId xmlns:p14="http://schemas.microsoft.com/office/powerpoint/2010/main" val="1335899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8781-564A-4BEC-AA6B-D3FAAE3E9C0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3FC93F8-1F2D-483F-8F44-0088D7B743B1}"/>
              </a:ext>
            </a:extLst>
          </p:cNvPr>
          <p:cNvSpPr>
            <a:spLocks noGrp="1"/>
          </p:cNvSpPr>
          <p:nvPr>
            <p:ph idx="1"/>
          </p:nvPr>
        </p:nvSpPr>
        <p:spPr>
          <a:xfrm>
            <a:off x="1171852" y="1371600"/>
            <a:ext cx="7362548" cy="5064711"/>
          </a:xfrm>
        </p:spPr>
        <p:txBody>
          <a:bodyPr/>
          <a:lstStyle/>
          <a:p>
            <a:pPr marL="514350" lvl="1" indent="-514350">
              <a:spcBef>
                <a:spcPts val="1000"/>
              </a:spcBef>
              <a:buFont typeface="+mj-lt"/>
              <a:buAutoNum type="arabicPeriod"/>
            </a:pPr>
            <a:r>
              <a:rPr lang="en-US" sz="2800" dirty="0">
                <a:latin typeface="Helvetica" pitchFamily="34" charset="0"/>
                <a:cs typeface="Helvetica" panose="020B0604020202020204" pitchFamily="34" charset="0"/>
              </a:rPr>
              <a:t>Complete Enrollment Packet</a:t>
            </a:r>
          </a:p>
          <a:p>
            <a:pPr marL="514350" lvl="1" indent="-514350">
              <a:spcBef>
                <a:spcPts val="1000"/>
              </a:spcBef>
              <a:buFont typeface="+mj-lt"/>
              <a:buAutoNum type="arabicPeriod"/>
            </a:pPr>
            <a:r>
              <a:rPr lang="en-US" sz="2800" dirty="0">
                <a:latin typeface="Helvetica" pitchFamily="34" charset="0"/>
                <a:cs typeface="Helvetica" panose="020B0604020202020204" pitchFamily="34" charset="0"/>
              </a:rPr>
              <a:t>Submit Activity Schedule</a:t>
            </a:r>
          </a:p>
          <a:p>
            <a:pPr marL="514350" lvl="1" indent="-514350">
              <a:spcBef>
                <a:spcPts val="1000"/>
              </a:spcBef>
              <a:buFont typeface="+mj-lt"/>
              <a:buAutoNum type="arabicPeriod"/>
            </a:pPr>
            <a:r>
              <a:rPr lang="en-US" sz="2800" dirty="0">
                <a:latin typeface="Helvetica" pitchFamily="34" charset="0"/>
                <a:cs typeface="Helvetica" panose="020B0604020202020204" pitchFamily="34" charset="0"/>
              </a:rPr>
              <a:t>Complete Food Safety Training, if needed</a:t>
            </a:r>
          </a:p>
          <a:p>
            <a:pPr marL="514350" lvl="1" indent="-514350">
              <a:spcBef>
                <a:spcPts val="1000"/>
              </a:spcBef>
              <a:buFont typeface="+mj-lt"/>
              <a:buAutoNum type="arabicPeriod"/>
            </a:pPr>
            <a:r>
              <a:rPr lang="en-US" sz="2800" dirty="0">
                <a:latin typeface="Helvetica" pitchFamily="34" charset="0"/>
                <a:cs typeface="Helvetica" panose="020B0604020202020204" pitchFamily="34" charset="0"/>
              </a:rPr>
              <a:t>All partners that are not schools operating NSLP, will need to submit Fire and Health Inspections. </a:t>
            </a:r>
          </a:p>
        </p:txBody>
      </p:sp>
      <p:sp>
        <p:nvSpPr>
          <p:cNvPr id="4" name="Rectangle 3">
            <a:extLst>
              <a:ext uri="{FF2B5EF4-FFF2-40B4-BE49-F238E27FC236}">
                <a16:creationId xmlns:a16="http://schemas.microsoft.com/office/drawing/2014/main" id="{FDC6D774-1535-4DA5-AB0D-F970C635FCD2}"/>
              </a:ext>
            </a:extLst>
          </p:cNvPr>
          <p:cNvSpPr/>
          <p:nvPr/>
        </p:nvSpPr>
        <p:spPr>
          <a:xfrm>
            <a:off x="7086600"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4169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58948" y="5096130"/>
            <a:ext cx="2054530" cy="1457070"/>
          </a:xfrm>
          <a:prstGeom prst="rect">
            <a:avLst/>
          </a:prstGeom>
        </p:spPr>
      </p:pic>
      <p:sp>
        <p:nvSpPr>
          <p:cNvPr id="2" name="Title 1"/>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Contact Us</a:t>
            </a:r>
          </a:p>
        </p:txBody>
      </p:sp>
      <p:sp>
        <p:nvSpPr>
          <p:cNvPr id="3" name="Content Placeholder 2"/>
          <p:cNvSpPr>
            <a:spLocks noGrp="1"/>
          </p:cNvSpPr>
          <p:nvPr>
            <p:ph idx="1"/>
          </p:nvPr>
        </p:nvSpPr>
        <p:spPr>
          <a:xfrm>
            <a:off x="1321308" y="1880473"/>
            <a:ext cx="4637040" cy="1465725"/>
          </a:xfrm>
        </p:spPr>
        <p:txBody>
          <a:bodyPr vert="horz" lIns="91440" tIns="45720" rIns="91440" bIns="45720" rtlCol="0" anchor="t">
            <a:noAutofit/>
          </a:bodyPr>
          <a:lstStyle/>
          <a:p>
            <a:pPr marL="0" indent="0">
              <a:buNone/>
            </a:pPr>
            <a:r>
              <a:rPr lang="en-US" sz="2000" b="1" u="sng" dirty="0">
                <a:solidFill>
                  <a:schemeClr val="tx1"/>
                </a:solidFill>
                <a:cs typeface="Helvetica" panose="020B0604020202020204" pitchFamily="34" charset="0"/>
              </a:rPr>
              <a:t>Child Nutrition Program Specialist</a:t>
            </a:r>
            <a:endParaRPr lang="en-US" sz="2000" dirty="0">
              <a:solidFill>
                <a:schemeClr val="tx1"/>
              </a:solidFill>
              <a:cs typeface="Helvetica" panose="020B0604020202020204" pitchFamily="34" charset="0"/>
            </a:endParaRPr>
          </a:p>
          <a:p>
            <a:pPr marL="0" indent="0">
              <a:lnSpc>
                <a:spcPct val="100000"/>
              </a:lnSpc>
              <a:spcBef>
                <a:spcPts val="0"/>
              </a:spcBef>
              <a:buNone/>
            </a:pPr>
            <a:r>
              <a:rPr lang="en-US" sz="1800" b="1" dirty="0">
                <a:solidFill>
                  <a:schemeClr val="tx1"/>
                </a:solidFill>
                <a:cs typeface="Helvetica" panose="020B0604020202020204" pitchFamily="34" charset="0"/>
              </a:rPr>
              <a:t>Cheyann Pham</a:t>
            </a:r>
          </a:p>
          <a:p>
            <a:pPr lvl="1">
              <a:lnSpc>
                <a:spcPct val="100000"/>
              </a:lnSpc>
              <a:spcBef>
                <a:spcPts val="0"/>
              </a:spcBef>
            </a:pPr>
            <a:r>
              <a:rPr lang="en-US" sz="1800" b="1" dirty="0">
                <a:solidFill>
                  <a:srgbClr val="0563C1"/>
                </a:solidFill>
                <a:latin typeface="Helvetica" panose="020B0604020202020204" pitchFamily="34" charset="0"/>
                <a:cs typeface="Helvetica" panose="020B0604020202020204" pitchFamily="34" charset="0"/>
                <a:hlinkClick r:id="rId3"/>
              </a:rPr>
              <a:t>cpham@</a:t>
            </a:r>
            <a:r>
              <a:rPr lang="en-US" sz="1800" b="1" dirty="0">
                <a:latin typeface="Helvetica" panose="020B0604020202020204" pitchFamily="34" charset="0"/>
                <a:cs typeface="Helvetica" panose="020B0604020202020204" pitchFamily="34" charset="0"/>
                <a:hlinkClick r:id="rId3"/>
              </a:rPr>
              <a:t>stmarysfoodbank.org</a:t>
            </a:r>
            <a:r>
              <a:rPr lang="en-US" sz="1800" b="1" dirty="0">
                <a:latin typeface="Helvetica" panose="020B0604020202020204" pitchFamily="34" charset="0"/>
                <a:cs typeface="Helvetica" panose="020B0604020202020204" pitchFamily="34" charset="0"/>
              </a:rPr>
              <a:t>   </a:t>
            </a:r>
          </a:p>
          <a:p>
            <a:pPr lvl="1">
              <a:lnSpc>
                <a:spcPct val="100000"/>
              </a:lnSpc>
              <a:spcBef>
                <a:spcPts val="0"/>
              </a:spcBef>
            </a:pPr>
            <a:r>
              <a:rPr lang="en-US" sz="1800" b="1" dirty="0">
                <a:latin typeface="Helvetica" panose="020B0604020202020204" pitchFamily="34" charset="0"/>
                <a:cs typeface="Helvetica" panose="020B0604020202020204" pitchFamily="34" charset="0"/>
              </a:rPr>
              <a:t>Direct: 602-343-2529</a:t>
            </a:r>
          </a:p>
          <a:p>
            <a:pPr lvl="1">
              <a:lnSpc>
                <a:spcPct val="100000"/>
              </a:lnSpc>
              <a:spcBef>
                <a:spcPts val="0"/>
              </a:spcBef>
            </a:pPr>
            <a:r>
              <a:rPr lang="en-US" sz="1800" b="1" dirty="0">
                <a:latin typeface="Helvetica" panose="020B0604020202020204" pitchFamily="34" charset="0"/>
                <a:cs typeface="Helvetica" panose="020B0604020202020204" pitchFamily="34" charset="0"/>
              </a:rPr>
              <a:t>Cell: 480-272-4317</a:t>
            </a:r>
          </a:p>
        </p:txBody>
      </p:sp>
      <p:sp>
        <p:nvSpPr>
          <p:cNvPr id="8" name="Content Placeholder 2"/>
          <p:cNvSpPr>
            <a:spLocks noGrp="1"/>
          </p:cNvSpPr>
          <p:nvPr>
            <p:ph sz="half" idx="4294967295"/>
          </p:nvPr>
        </p:nvSpPr>
        <p:spPr>
          <a:xfrm>
            <a:off x="1321307" y="4007471"/>
            <a:ext cx="4283079" cy="1680710"/>
          </a:xfrm>
          <a:noFill/>
        </p:spPr>
        <p:txBody>
          <a:bodyPr>
            <a:normAutofit/>
          </a:bodyPr>
          <a:lstStyle/>
          <a:p>
            <a:pPr marL="0" indent="0">
              <a:lnSpc>
                <a:spcPct val="70000"/>
              </a:lnSpc>
              <a:buNone/>
            </a:pPr>
            <a:r>
              <a:rPr lang="en-US" sz="2000" b="1" u="sng" dirty="0">
                <a:latin typeface="Helvetica" panose="020B0604020202020204" pitchFamily="34" charset="0"/>
                <a:cs typeface="Helvetica" panose="020B0604020202020204" pitchFamily="34" charset="0"/>
              </a:rPr>
              <a:t>Program Manager</a:t>
            </a:r>
          </a:p>
          <a:p>
            <a:pPr marL="0" indent="0">
              <a:lnSpc>
                <a:spcPct val="70000"/>
              </a:lnSpc>
              <a:buNone/>
            </a:pPr>
            <a:r>
              <a:rPr lang="en-US" sz="1800" b="1" dirty="0">
                <a:latin typeface="Helvetica" panose="020B0604020202020204" pitchFamily="34" charset="0"/>
                <a:cs typeface="Helvetica" panose="020B0604020202020204" pitchFamily="34" charset="0"/>
              </a:rPr>
              <a:t>Terra Masias</a:t>
            </a:r>
          </a:p>
          <a:p>
            <a:pPr marL="571500" lvl="1">
              <a:lnSpc>
                <a:spcPct val="70000"/>
              </a:lnSpc>
            </a:pPr>
            <a:r>
              <a:rPr lang="en-US" sz="1800" b="1" dirty="0">
                <a:latin typeface="Helvetica" panose="020B0604020202020204" pitchFamily="34" charset="0"/>
                <a:cs typeface="Helvetica" panose="020B0604020202020204" pitchFamily="34" charset="0"/>
                <a:hlinkClick r:id="rId4"/>
              </a:rPr>
              <a:t>tlmasias@stmarysfoodbank.org</a:t>
            </a:r>
            <a:endParaRPr lang="en-US" sz="1800" b="1" dirty="0">
              <a:latin typeface="Helvetica" panose="020B0604020202020204" pitchFamily="34" charset="0"/>
              <a:cs typeface="Helvetica" panose="020B0604020202020204" pitchFamily="34" charset="0"/>
            </a:endParaRPr>
          </a:p>
          <a:p>
            <a:pPr marL="571500" lvl="1">
              <a:lnSpc>
                <a:spcPct val="70000"/>
              </a:lnSpc>
            </a:pPr>
            <a:r>
              <a:rPr lang="en-US" sz="1800" b="1" dirty="0">
                <a:latin typeface="Helvetica" panose="020B0604020202020204" pitchFamily="34" charset="0"/>
                <a:cs typeface="Helvetica" panose="020B0604020202020204" pitchFamily="34" charset="0"/>
              </a:rPr>
              <a:t>Direct: 602-343-3124 </a:t>
            </a:r>
          </a:p>
          <a:p>
            <a:pPr marL="571500" lvl="1">
              <a:lnSpc>
                <a:spcPct val="70000"/>
              </a:lnSpc>
            </a:pPr>
            <a:r>
              <a:rPr lang="en-US" sz="1800" b="1" dirty="0">
                <a:latin typeface="Helvetica" panose="020B0604020202020204" pitchFamily="34" charset="0"/>
                <a:cs typeface="Helvetica" panose="020B0604020202020204" pitchFamily="34" charset="0"/>
              </a:rPr>
              <a:t>Cell: 602-695-5925</a:t>
            </a:r>
          </a:p>
        </p:txBody>
      </p:sp>
      <p:sp>
        <p:nvSpPr>
          <p:cNvPr id="9" name="Content Placeholder 2">
            <a:extLst>
              <a:ext uri="{FF2B5EF4-FFF2-40B4-BE49-F238E27FC236}">
                <a16:creationId xmlns:a16="http://schemas.microsoft.com/office/drawing/2014/main" id="{B6CF2C86-2FD2-4F18-A396-E6FB5B126423}"/>
              </a:ext>
            </a:extLst>
          </p:cNvPr>
          <p:cNvSpPr txBox="1">
            <a:spLocks/>
          </p:cNvSpPr>
          <p:nvPr/>
        </p:nvSpPr>
        <p:spPr>
          <a:xfrm>
            <a:off x="4572000" y="2791391"/>
            <a:ext cx="4101867" cy="914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3682B"/>
                </a:solidFill>
                <a:latin typeface="Helvetica"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solidFill>
                  <a:schemeClr val="tx1"/>
                </a:solidFill>
                <a:latin typeface="+mn-lt"/>
              </a:rPr>
              <a:t>Thank you for your partnership!</a:t>
            </a:r>
            <a:endParaRPr lang="en-US" sz="1600" b="1" dirty="0">
              <a:solidFill>
                <a:schemeClr val="tx1"/>
              </a:solidFill>
              <a:cs typeface="Helvetica" panose="020B0604020202020204" pitchFamily="34" charset="0"/>
            </a:endParaRPr>
          </a:p>
        </p:txBody>
      </p:sp>
      <p:pic>
        <p:nvPicPr>
          <p:cNvPr id="5" name="Picture 2" descr="http://www.firstfoodbank.org/wp-content/gallery/child-nutrition-programs/kids-cafe-1.png">
            <a:extLst>
              <a:ext uri="{FF2B5EF4-FFF2-40B4-BE49-F238E27FC236}">
                <a16:creationId xmlns:a16="http://schemas.microsoft.com/office/drawing/2014/main" id="{13154851-F119-A46D-D392-67DFAE8B6E67}"/>
              </a:ext>
            </a:extLst>
          </p:cNvPr>
          <p:cNvPicPr>
            <a:picLocks noChangeAspect="1" noChangeArrowheads="1"/>
          </p:cNvPicPr>
          <p:nvPr/>
        </p:nvPicPr>
        <p:blipFill>
          <a:blip r:embed="rId5" cstate="print"/>
          <a:srcRect/>
          <a:stretch>
            <a:fillRect/>
          </a:stretch>
        </p:blipFill>
        <p:spPr bwMode="auto">
          <a:xfrm>
            <a:off x="4991024" y="4736537"/>
            <a:ext cx="3543376" cy="1680710"/>
          </a:xfrm>
          <a:prstGeom prst="rect">
            <a:avLst/>
          </a:prstGeom>
          <a:noFill/>
          <a:ln>
            <a:noFill/>
          </a:ln>
          <a:effectLst>
            <a:outerShdw blurRad="107950" dist="12700" dir="5400000" algn="ctr">
              <a:srgbClr val="000000"/>
            </a:outerShdw>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E8E06A-1240-4D35-97E8-E63B69B672E2}"/>
              </a:ext>
            </a:extLst>
          </p:cNvPr>
          <p:cNvPicPr>
            <a:picLocks noChangeAspect="1"/>
          </p:cNvPicPr>
          <p:nvPr/>
        </p:nvPicPr>
        <p:blipFill>
          <a:blip r:embed="rId2"/>
          <a:stretch>
            <a:fillRect/>
          </a:stretch>
        </p:blipFill>
        <p:spPr>
          <a:xfrm>
            <a:off x="0" y="0"/>
            <a:ext cx="9014691" cy="6858000"/>
          </a:xfrm>
          <a:prstGeom prst="rect">
            <a:avLst/>
          </a:prstGeom>
        </p:spPr>
      </p:pic>
      <p:pic>
        <p:nvPicPr>
          <p:cNvPr id="4" name="Picture 3">
            <a:extLst>
              <a:ext uri="{FF2B5EF4-FFF2-40B4-BE49-F238E27FC236}">
                <a16:creationId xmlns:a16="http://schemas.microsoft.com/office/drawing/2014/main" id="{F50FC14E-74DE-4EE7-8712-C2BFE6D0382D}"/>
              </a:ext>
            </a:extLst>
          </p:cNvPr>
          <p:cNvPicPr>
            <a:picLocks noChangeAspect="1"/>
          </p:cNvPicPr>
          <p:nvPr/>
        </p:nvPicPr>
        <p:blipFill>
          <a:blip r:embed="rId2"/>
          <a:stretch>
            <a:fillRect/>
          </a:stretch>
        </p:blipFill>
        <p:spPr>
          <a:xfrm>
            <a:off x="6781800" y="5105400"/>
            <a:ext cx="2054530" cy="1457070"/>
          </a:xfrm>
          <a:prstGeom prst="rect">
            <a:avLst/>
          </a:prstGeom>
        </p:spPr>
      </p:pic>
      <p:sp>
        <p:nvSpPr>
          <p:cNvPr id="3" name="Content Placeholder 2">
            <a:extLst>
              <a:ext uri="{FF2B5EF4-FFF2-40B4-BE49-F238E27FC236}">
                <a16:creationId xmlns:a16="http://schemas.microsoft.com/office/drawing/2014/main" id="{B46A8400-3741-4F70-BA1F-F3C0933C3D8E}"/>
              </a:ext>
            </a:extLst>
          </p:cNvPr>
          <p:cNvSpPr>
            <a:spLocks noGrp="1"/>
          </p:cNvSpPr>
          <p:nvPr>
            <p:ph idx="4294967295"/>
          </p:nvPr>
        </p:nvSpPr>
        <p:spPr>
          <a:xfrm>
            <a:off x="129309" y="359064"/>
            <a:ext cx="8707021" cy="6096000"/>
          </a:xfrm>
        </p:spPr>
        <p:txBody>
          <a:bodyPr>
            <a:noAutofit/>
          </a:bodyPr>
          <a:lstStyle/>
          <a:p>
            <a:pPr marL="0" marR="0" indent="0" algn="ctr" fontAlgn="base">
              <a:lnSpc>
                <a:spcPts val="1950"/>
              </a:lnSpc>
              <a:spcBef>
                <a:spcPts val="0"/>
              </a:spcBef>
              <a:spcAft>
                <a:spcPts val="750"/>
              </a:spcAft>
              <a:buNone/>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indent="0" algn="ctr" fontAlgn="base">
              <a:lnSpc>
                <a:spcPts val="1950"/>
              </a:lnSpc>
              <a:spcBef>
                <a:spcPts val="0"/>
              </a:spcBef>
              <a:spcAft>
                <a:spcPts val="750"/>
              </a:spcAft>
              <a:buNone/>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indent="0" algn="ctr" fontAlgn="base">
              <a:lnSpc>
                <a:spcPts val="1950"/>
              </a:lnSpc>
              <a:spcBef>
                <a:spcPts val="0"/>
              </a:spcBef>
              <a:spcAft>
                <a:spcPts val="0"/>
              </a:spcAft>
              <a:buNone/>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400" i="1" u="sng" spc="25" dirty="0">
                <a:solidFill>
                  <a:srgbClr val="012169"/>
                </a:solidFill>
                <a:effectLst/>
                <a:latin typeface="Arial" panose="020B0604020202020204" pitchFamily="34" charset="0"/>
                <a:ea typeface="Calibri" panose="020F0502020204030204" pitchFamily="34" charset="0"/>
                <a:cs typeface="Arial" panose="020B0604020202020204" pitchFamily="34" charset="0"/>
                <a:hlinkClick r:id="rId3"/>
              </a:rPr>
              <a:t>https://www.usda.gov/sites/default/files/documents/USDA-OASCR%20P-Complaint-Form-0508-0002-508-11-28-17Fax2Mail.pdf</a:t>
            </a: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lang="en-US" sz="14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ctr" fontAlgn="base">
              <a:lnSpc>
                <a:spcPts val="1950"/>
              </a:lnSpc>
              <a:spcBef>
                <a:spcPts val="0"/>
              </a:spcBef>
              <a:buFont typeface="+mj-lt"/>
              <a:buAutoNum type="arabicPeriod"/>
              <a:tabLst>
                <a:tab pos="457200" algn="l"/>
              </a:tabLst>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mail: U.S. Department of Agriculture Office of the Assistant Secretary for Civil Rights 1400 Independence Avenue, SW Washington, D.C. 20250-9410;</a:t>
            </a:r>
            <a:endParaRPr lang="en-US" sz="14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ctr" fontAlgn="base">
              <a:lnSpc>
                <a:spcPts val="1950"/>
              </a:lnSpc>
              <a:spcBef>
                <a:spcPts val="0"/>
              </a:spcBef>
              <a:buFont typeface="+mj-lt"/>
              <a:buAutoNum type="arabicPeriod"/>
              <a:tabLst>
                <a:tab pos="457200" algn="l"/>
              </a:tabLst>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fax: (202) 690-7442; or</a:t>
            </a:r>
          </a:p>
          <a:p>
            <a:pPr marL="342900" marR="0" lvl="0" indent="-342900" algn="ctr" fontAlgn="base">
              <a:lnSpc>
                <a:spcPts val="1950"/>
              </a:lnSpc>
              <a:spcBef>
                <a:spcPts val="0"/>
              </a:spcBef>
              <a:buFont typeface="+mj-lt"/>
              <a:buAutoNum type="arabicPeriod"/>
              <a:tabLst>
                <a:tab pos="457200" algn="l"/>
              </a:tabLst>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US" sz="1400" i="1" u="sng" spc="25" dirty="0">
                <a:solidFill>
                  <a:srgbClr val="012169"/>
                </a:solidFill>
                <a:effectLst/>
                <a:latin typeface="Arial" panose="020B0604020202020204" pitchFamily="34" charset="0"/>
                <a:ea typeface="Calibri" panose="020F0502020204030204" pitchFamily="34" charset="0"/>
                <a:cs typeface="Arial" panose="020B0604020202020204" pitchFamily="34" charset="0"/>
                <a:hlinkClick r:id="rId4"/>
              </a:rPr>
              <a:t>program.intake@usda.gov</a:t>
            </a:r>
            <a:endParaRPr lang="en-US" sz="1400" i="1" u="sng" spc="25" dirty="0">
              <a:solidFill>
                <a:srgbClr val="01216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ctr" fontAlgn="base">
              <a:lnSpc>
                <a:spcPts val="1950"/>
              </a:lnSpc>
              <a:spcBef>
                <a:spcPts val="0"/>
              </a:spcBef>
              <a:buFont typeface="+mj-lt"/>
              <a:buAutoNum type="arabicPeriod"/>
              <a:tabLst>
                <a:tab pos="457200" algn="l"/>
              </a:tabLst>
            </a:pPr>
            <a:endParaRPr lang="en-US" sz="1400" i="1" dirty="0">
              <a:effectLst/>
              <a:latin typeface="Arial" panose="020B0604020202020204" pitchFamily="34" charset="0"/>
              <a:ea typeface="Calibri" panose="020F0502020204030204" pitchFamily="34" charset="0"/>
              <a:cs typeface="Arial" panose="020B0604020202020204" pitchFamily="34" charset="0"/>
            </a:endParaRPr>
          </a:p>
          <a:p>
            <a:pPr marL="0" marR="0" indent="0" algn="ctr" fontAlgn="base">
              <a:lnSpc>
                <a:spcPts val="1950"/>
              </a:lnSpc>
              <a:spcBef>
                <a:spcPts val="0"/>
              </a:spcBef>
              <a:spcAft>
                <a:spcPts val="750"/>
              </a:spcAft>
              <a:buNone/>
            </a:pPr>
            <a:r>
              <a:rPr lang="en-US" sz="1400" i="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institution is an equal opportunity provider.</a:t>
            </a:r>
            <a:endParaRPr lang="en-US" sz="1400" i="1" dirty="0">
              <a:effectLst/>
              <a:latin typeface="Arial" panose="020B0604020202020204" pitchFamily="34" charset="0"/>
              <a:ea typeface="Calibri" panose="020F0502020204030204" pitchFamily="34" charset="0"/>
              <a:cs typeface="Arial" panose="020B0604020202020204" pitchFamily="34" charset="0"/>
            </a:endParaRPr>
          </a:p>
          <a:p>
            <a:pPr marL="0" marR="0" indent="0" algn="ctr" fontAlgn="base">
              <a:lnSpc>
                <a:spcPts val="1950"/>
              </a:lnSpc>
              <a:spcBef>
                <a:spcPts val="0"/>
              </a:spcBef>
              <a:spcAft>
                <a:spcPts val="750"/>
              </a:spcAft>
              <a:buNone/>
            </a:pPr>
            <a:endParaRPr lang="en-US" sz="1400" i="1" spc="25"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ctr" fontAlgn="base">
              <a:lnSpc>
                <a:spcPts val="1950"/>
              </a:lnSpc>
              <a:spcBef>
                <a:spcPts val="0"/>
              </a:spcBef>
              <a:spcAft>
                <a:spcPts val="750"/>
              </a:spcAft>
              <a:buNone/>
            </a:pPr>
            <a:endParaRPr lang="en-US" sz="14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6379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A9DA22-B38C-4A02-B0B8-8B3EBF9C0A71}"/>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D3662-C74A-42D7-B7C1-978C5FE581EB}"/>
              </a:ext>
            </a:extLst>
          </p:cNvPr>
          <p:cNvSpPr>
            <a:spLocks noGrp="1"/>
          </p:cNvSpPr>
          <p:nvPr>
            <p:ph type="title"/>
          </p:nvPr>
        </p:nvSpPr>
        <p:spPr>
          <a:xfrm>
            <a:off x="761999" y="304800"/>
            <a:ext cx="7920087" cy="914400"/>
          </a:xfrm>
        </p:spPr>
        <p:txBody>
          <a:bodyPr>
            <a:noAutofit/>
          </a:bodyPr>
          <a:lstStyle/>
          <a:p>
            <a:r>
              <a:rPr lang="en-US" sz="3600" dirty="0"/>
              <a:t>What is Kids Cafe Freeze and Thaw? </a:t>
            </a:r>
          </a:p>
        </p:txBody>
      </p:sp>
      <p:sp>
        <p:nvSpPr>
          <p:cNvPr id="3" name="Content Placeholder 2">
            <a:extLst>
              <a:ext uri="{FF2B5EF4-FFF2-40B4-BE49-F238E27FC236}">
                <a16:creationId xmlns:a16="http://schemas.microsoft.com/office/drawing/2014/main" id="{90184075-F453-4379-9F9D-C9C1D87D9359}"/>
              </a:ext>
            </a:extLst>
          </p:cNvPr>
          <p:cNvSpPr>
            <a:spLocks noGrp="1"/>
          </p:cNvSpPr>
          <p:nvPr>
            <p:ph idx="1"/>
          </p:nvPr>
        </p:nvSpPr>
        <p:spPr>
          <a:xfrm>
            <a:off x="996884" y="1558031"/>
            <a:ext cx="7685202" cy="4670981"/>
          </a:xfrm>
        </p:spPr>
        <p:txBody>
          <a:bodyPr>
            <a:normAutofit fontScale="47500" lnSpcReduction="20000"/>
          </a:bodyPr>
          <a:lstStyle/>
          <a:p>
            <a:r>
              <a:rPr lang="en-US" sz="4400" dirty="0">
                <a:solidFill>
                  <a:schemeClr val="tx1"/>
                </a:solidFill>
                <a:latin typeface="Helvetica" panose="020B0604020202020204" pitchFamily="34" charset="0"/>
                <a:cs typeface="Helvetica" panose="020B0604020202020204" pitchFamily="34" charset="0"/>
              </a:rPr>
              <a:t>This program was designed through a model that doesn’t require daily delivery of meals. </a:t>
            </a:r>
            <a:r>
              <a:rPr lang="en-US" sz="4400" dirty="0">
                <a:solidFill>
                  <a:schemeClr val="tx1"/>
                </a:solidFill>
                <a:cs typeface="Helvetica" panose="020B0604020202020204" pitchFamily="34" charset="0"/>
              </a:rPr>
              <a:t>We provide sites a 2-week rotating menu of frozen and non-perishable food items that are delivered in bulk once a month. </a:t>
            </a:r>
          </a:p>
          <a:p>
            <a:pPr marL="0" indent="0">
              <a:buNone/>
            </a:pPr>
            <a:endParaRPr lang="en-US" sz="4400" dirty="0">
              <a:solidFill>
                <a:schemeClr val="tx1"/>
              </a:solidFill>
              <a:cs typeface="Helvetica" panose="020B0604020202020204" pitchFamily="34" charset="0"/>
            </a:endParaRPr>
          </a:p>
          <a:p>
            <a:r>
              <a:rPr lang="en-US" sz="4400" dirty="0">
                <a:solidFill>
                  <a:schemeClr val="tx1"/>
                </a:solidFill>
                <a:latin typeface="Helvetica" panose="020B0604020202020204" pitchFamily="34" charset="0"/>
                <a:cs typeface="Helvetica" panose="020B0604020202020204" pitchFamily="34" charset="0"/>
              </a:rPr>
              <a:t>The Food Bank will provide cases of individual products which are th</a:t>
            </a:r>
            <a:r>
              <a:rPr lang="en-US" sz="4400" dirty="0">
                <a:solidFill>
                  <a:schemeClr val="tx1"/>
                </a:solidFill>
                <a:cs typeface="Helvetica" panose="020B0604020202020204" pitchFamily="34" charset="0"/>
              </a:rPr>
              <a:t>e primary components of a meal along with non-perishable side dishes including shelf-stable milk</a:t>
            </a:r>
          </a:p>
          <a:p>
            <a:pPr marL="0" indent="0">
              <a:buNone/>
            </a:pPr>
            <a:endParaRPr lang="en-US" sz="4400" dirty="0">
              <a:solidFill>
                <a:schemeClr val="tx1"/>
              </a:solidFill>
              <a:cs typeface="Helvetica" panose="020B0604020202020204" pitchFamily="34" charset="0"/>
            </a:endParaRPr>
          </a:p>
          <a:p>
            <a:r>
              <a:rPr lang="en-US" sz="4400" dirty="0">
                <a:solidFill>
                  <a:schemeClr val="tx1"/>
                </a:solidFill>
                <a:latin typeface="Helvetica" panose="020B0604020202020204" pitchFamily="34" charset="0"/>
                <a:cs typeface="Helvetica" panose="020B0604020202020204" pitchFamily="34" charset="0"/>
              </a:rPr>
              <a:t>The meals will </a:t>
            </a:r>
            <a:r>
              <a:rPr lang="en-US" sz="4400" dirty="0">
                <a:solidFill>
                  <a:schemeClr val="tx1"/>
                </a:solidFill>
                <a:cs typeface="Helvetica" panose="020B0604020202020204" pitchFamily="34" charset="0"/>
              </a:rPr>
              <a:t>need to be thawed in refrigerator prior to meal service. No cooking or reheating of the meals is required prior to serving.</a:t>
            </a:r>
          </a:p>
          <a:p>
            <a:pPr marL="0" indent="0">
              <a:buNone/>
            </a:pPr>
            <a:endParaRPr lang="en-US" sz="4400" dirty="0">
              <a:solidFill>
                <a:schemeClr val="tx1"/>
              </a:solidFill>
              <a:cs typeface="Helvetica" panose="020B0604020202020204" pitchFamily="34" charset="0"/>
            </a:endParaRPr>
          </a:p>
          <a:p>
            <a:r>
              <a:rPr lang="en-US" sz="4400" dirty="0">
                <a:solidFill>
                  <a:schemeClr val="tx1"/>
                </a:solidFill>
                <a:latin typeface="Helvetica" panose="020B0604020202020204" pitchFamily="34" charset="0"/>
                <a:cs typeface="Helvetica" panose="020B0604020202020204" pitchFamily="34" charset="0"/>
              </a:rPr>
              <a:t>The site will store the product fo</a:t>
            </a:r>
            <a:r>
              <a:rPr lang="en-US" sz="4400" dirty="0">
                <a:solidFill>
                  <a:schemeClr val="tx1"/>
                </a:solidFill>
                <a:cs typeface="Helvetica" panose="020B0604020202020204" pitchFamily="34" charset="0"/>
              </a:rPr>
              <a:t>r up to a month and assemble to create a full meal on-site prior to mealtime.</a:t>
            </a:r>
            <a:endParaRPr lang="en-US" sz="4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2272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Sponsor/Agency Partner</a:t>
            </a:r>
          </a:p>
        </p:txBody>
      </p:sp>
      <p:sp>
        <p:nvSpPr>
          <p:cNvPr id="3" name="Content Placeholder 2"/>
          <p:cNvSpPr>
            <a:spLocks noGrp="1"/>
          </p:cNvSpPr>
          <p:nvPr>
            <p:ph idx="1"/>
          </p:nvPr>
        </p:nvSpPr>
        <p:spPr>
          <a:xfrm>
            <a:off x="914400" y="1371600"/>
            <a:ext cx="7620000" cy="4572000"/>
          </a:xfrm>
        </p:spPr>
        <p:txBody>
          <a:bodyPr>
            <a:normAutofit/>
          </a:bodyPr>
          <a:lstStyle/>
          <a:p>
            <a:r>
              <a:rPr lang="en-US" b="1" dirty="0">
                <a:solidFill>
                  <a:schemeClr val="tx1"/>
                </a:solidFill>
              </a:rPr>
              <a:t>Sponsor</a:t>
            </a:r>
            <a:r>
              <a:rPr lang="en-US" dirty="0">
                <a:solidFill>
                  <a:schemeClr val="tx1"/>
                </a:solidFill>
              </a:rPr>
              <a:t>: operates the CACFP at-risk afterschool supper program. The sponsor communicates with the state agency, Arizona Department of Education (ADE), who administers the nutrition program for the USDA.</a:t>
            </a:r>
          </a:p>
          <a:p>
            <a:pPr lvl="2"/>
            <a:r>
              <a:rPr lang="en-US" sz="2600" b="1" u="sng" dirty="0">
                <a:latin typeface="Helvetica" panose="020B0604020202020204" pitchFamily="34" charset="0"/>
                <a:cs typeface="Helvetica" panose="020B0604020202020204" pitchFamily="34" charset="0"/>
              </a:rPr>
              <a:t>Your Sponsor is: St. Mary’s Food Bank</a:t>
            </a:r>
          </a:p>
          <a:p>
            <a:r>
              <a:rPr lang="en-US" b="1" dirty="0">
                <a:solidFill>
                  <a:schemeClr val="tx1"/>
                </a:solidFill>
              </a:rPr>
              <a:t>Agency Partner/Site: </a:t>
            </a:r>
            <a:r>
              <a:rPr lang="en-US" dirty="0">
                <a:solidFill>
                  <a:schemeClr val="tx1"/>
                </a:solidFill>
              </a:rPr>
              <a:t>places in the community that receive CACFP meals from sponsor for kids to eat in a safe and supervised environment. </a:t>
            </a:r>
          </a:p>
          <a:p>
            <a:pPr marL="457200" lvl="1" indent="0">
              <a:buNone/>
            </a:pPr>
            <a:endParaRPr lang="en-US" dirty="0">
              <a:solidFill>
                <a:schemeClr val="tx1"/>
              </a:solidFill>
            </a:endParaRPr>
          </a:p>
          <a:p>
            <a:pPr>
              <a:buNone/>
            </a:pPr>
            <a:endParaRPr lang="en-US" dirty="0"/>
          </a:p>
        </p:txBody>
      </p:sp>
      <p:sp>
        <p:nvSpPr>
          <p:cNvPr id="5" name="Rectangle 4">
            <a:extLst>
              <a:ext uri="{FF2B5EF4-FFF2-40B4-BE49-F238E27FC236}">
                <a16:creationId xmlns:a16="http://schemas.microsoft.com/office/drawing/2014/main" id="{83F7A5AD-70CB-4B6A-91E6-E9E1EFE476AD}"/>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B4EFDD-BFC3-4C40-B6F5-C10005310ACE}"/>
              </a:ext>
            </a:extLst>
          </p:cNvPr>
          <p:cNvSpPr/>
          <p:nvPr/>
        </p:nvSpPr>
        <p:spPr>
          <a:xfrm>
            <a:off x="7034784" y="53340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Agency Partner Responsibilities</a:t>
            </a:r>
          </a:p>
        </p:txBody>
      </p:sp>
      <p:sp>
        <p:nvSpPr>
          <p:cNvPr id="3" name="Content Placeholder 2"/>
          <p:cNvSpPr>
            <a:spLocks noGrp="1"/>
          </p:cNvSpPr>
          <p:nvPr>
            <p:ph idx="1"/>
          </p:nvPr>
        </p:nvSpPr>
        <p:spPr>
          <a:xfrm>
            <a:off x="1025237" y="1353127"/>
            <a:ext cx="7620000" cy="5334000"/>
          </a:xfrm>
        </p:spPr>
        <p:txBody>
          <a:bodyPr vert="horz" lIns="91440" tIns="45720" rIns="91440" bIns="45720" rtlCol="0" anchor="t">
            <a:normAutofit fontScale="62500" lnSpcReduction="20000"/>
          </a:bodyPr>
          <a:lstStyle/>
          <a:p>
            <a:pPr>
              <a:lnSpc>
                <a:spcPct val="100000"/>
              </a:lnSpc>
            </a:pPr>
            <a:r>
              <a:rPr lang="en-US" dirty="0">
                <a:solidFill>
                  <a:schemeClr val="tx1"/>
                </a:solidFill>
              </a:rPr>
              <a:t>Feed and supervise kids</a:t>
            </a:r>
          </a:p>
          <a:p>
            <a:pPr lvl="1">
              <a:lnSpc>
                <a:spcPct val="100000"/>
              </a:lnSpc>
            </a:pPr>
            <a:r>
              <a:rPr lang="en-US" dirty="0">
                <a:latin typeface="Helvetica" panose="020B0604020202020204" pitchFamily="34" charset="0"/>
                <a:cs typeface="Helvetica" panose="020B0604020202020204" pitchFamily="34" charset="0"/>
              </a:rPr>
              <a:t>Agency Partner must be adequately staffed with an adult to child ratio of 1:20 or 2+ adults for 20+ children </a:t>
            </a:r>
          </a:p>
          <a:p>
            <a:pPr>
              <a:lnSpc>
                <a:spcPct val="100000"/>
              </a:lnSpc>
            </a:pPr>
            <a:r>
              <a:rPr lang="en-US" sz="2700" dirty="0">
                <a:solidFill>
                  <a:schemeClr val="tx1"/>
                </a:solidFill>
                <a:effectLst/>
                <a:ea typeface="Times New Roman" panose="02020603050405020304" pitchFamily="18" charset="0"/>
                <a:cs typeface="Helvetica" panose="020B0604020202020204" pitchFamily="34" charset="0"/>
              </a:rPr>
              <a:t>Serve minimum meal numbers - your site may be discontinued if your minimum numbers are not met</a:t>
            </a:r>
            <a:r>
              <a:rPr lang="en-US" sz="2900" dirty="0">
                <a:solidFill>
                  <a:schemeClr val="tx1"/>
                </a:solidFill>
                <a:effectLst/>
                <a:ea typeface="Times New Roman" panose="02020603050405020304" pitchFamily="18" charset="0"/>
                <a:cs typeface="Helvetica" panose="020B0604020202020204" pitchFamily="34" charset="0"/>
              </a:rPr>
              <a:t>. </a:t>
            </a:r>
            <a:endParaRPr lang="en-US" dirty="0">
              <a:latin typeface="Helvetica" panose="020B0604020202020204" pitchFamily="34" charset="0"/>
              <a:cs typeface="Helvetica" panose="020B0604020202020204" pitchFamily="34" charset="0"/>
            </a:endParaRPr>
          </a:p>
          <a:p>
            <a:pPr>
              <a:lnSpc>
                <a:spcPct val="110000"/>
              </a:lnSpc>
            </a:pPr>
            <a:r>
              <a:rPr lang="en-US" dirty="0">
                <a:solidFill>
                  <a:schemeClr val="tx1"/>
                </a:solidFill>
              </a:rPr>
              <a:t>Have a working refrigerator to store meals</a:t>
            </a:r>
          </a:p>
          <a:p>
            <a:pPr>
              <a:lnSpc>
                <a:spcPct val="110000"/>
              </a:lnSpc>
            </a:pPr>
            <a:r>
              <a:rPr lang="en-US" dirty="0">
                <a:solidFill>
                  <a:schemeClr val="tx1"/>
                </a:solidFill>
                <a:latin typeface="Helvetica"/>
                <a:cs typeface="Helvetica"/>
              </a:rPr>
              <a:t>Adhere to food safety requirements. At least one staff member must have Food Safety Training</a:t>
            </a:r>
          </a:p>
          <a:p>
            <a:pPr>
              <a:lnSpc>
                <a:spcPct val="110000"/>
              </a:lnSpc>
            </a:pPr>
            <a:r>
              <a:rPr lang="en-US" dirty="0">
                <a:solidFill>
                  <a:schemeClr val="tx1"/>
                </a:solidFill>
              </a:rPr>
              <a:t>Be able to accommodate a morning delivery</a:t>
            </a:r>
            <a:endParaRPr lang="en-US" dirty="0">
              <a:solidFill>
                <a:schemeClr val="tx1"/>
              </a:solidFill>
              <a:latin typeface="Helvetica" panose="020B0604020202020204" pitchFamily="34" charset="0"/>
              <a:cs typeface="Helvetica" panose="020B0604020202020204" pitchFamily="34" charset="0"/>
            </a:endParaRPr>
          </a:p>
          <a:p>
            <a:pPr>
              <a:lnSpc>
                <a:spcPct val="110000"/>
              </a:lnSpc>
            </a:pPr>
            <a:r>
              <a:rPr lang="en-US" dirty="0">
                <a:solidFill>
                  <a:schemeClr val="tx1"/>
                </a:solidFill>
                <a:latin typeface="Helvetica"/>
                <a:cs typeface="Helvetica"/>
              </a:rPr>
              <a:t>Provide organized, regularly scheduled, in-person, afterschool enrichment activities</a:t>
            </a:r>
          </a:p>
          <a:p>
            <a:pPr lvl="1">
              <a:lnSpc>
                <a:spcPct val="110000"/>
              </a:lnSpc>
            </a:pPr>
            <a:r>
              <a:rPr lang="en-US" sz="2300" dirty="0">
                <a:latin typeface="Helvetica" panose="020B0604020202020204" pitchFamily="34" charset="0"/>
                <a:cs typeface="Helvetica" panose="020B0604020202020204" pitchFamily="34" charset="0"/>
              </a:rPr>
              <a:t>Kids must be enrolled members of the organization with enrollment information on file.</a:t>
            </a:r>
          </a:p>
          <a:p>
            <a:pPr lvl="1">
              <a:lnSpc>
                <a:spcPct val="110000"/>
              </a:lnSpc>
            </a:pPr>
            <a:r>
              <a:rPr lang="en-US" sz="2300" dirty="0">
                <a:latin typeface="Helvetica" panose="020B0604020202020204" pitchFamily="34" charset="0"/>
                <a:cs typeface="Helvetica" panose="020B0604020202020204" pitchFamily="34" charset="0"/>
              </a:rPr>
              <a:t>Agency Partner must track daily attendance of kids participating in afterschool program.</a:t>
            </a:r>
          </a:p>
          <a:p>
            <a:pPr>
              <a:lnSpc>
                <a:spcPct val="110000"/>
              </a:lnSpc>
            </a:pPr>
            <a:r>
              <a:rPr lang="en-US" dirty="0">
                <a:solidFill>
                  <a:schemeClr val="tx1"/>
                </a:solidFill>
              </a:rPr>
              <a:t>Submit accurate meal counts weekly to Sponsor</a:t>
            </a:r>
          </a:p>
          <a:p>
            <a:pPr>
              <a:lnSpc>
                <a:spcPct val="110000"/>
              </a:lnSpc>
            </a:pPr>
            <a:r>
              <a:rPr lang="en-US" dirty="0">
                <a:solidFill>
                  <a:schemeClr val="tx1"/>
                </a:solidFill>
                <a:cs typeface="Helvetica" panose="020B0604020202020204" pitchFamily="34" charset="0"/>
              </a:rPr>
              <a:t>Participate in annual training and allow 2 additional monitoring visits per-year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Food Safety – Cold Meals</a:t>
            </a:r>
          </a:p>
        </p:txBody>
      </p:sp>
      <p:sp>
        <p:nvSpPr>
          <p:cNvPr id="3" name="Content Placeholder 2"/>
          <p:cNvSpPr>
            <a:spLocks noGrp="1"/>
          </p:cNvSpPr>
          <p:nvPr>
            <p:ph idx="1"/>
          </p:nvPr>
        </p:nvSpPr>
        <p:spPr>
          <a:xfrm>
            <a:off x="1051264" y="1371599"/>
            <a:ext cx="4879019" cy="5355125"/>
          </a:xfrm>
        </p:spPr>
        <p:txBody>
          <a:bodyPr>
            <a:normAutofit fontScale="92500" lnSpcReduction="10000"/>
          </a:bodyPr>
          <a:lstStyle/>
          <a:p>
            <a:r>
              <a:rPr lang="en-US" sz="2200" dirty="0">
                <a:solidFill>
                  <a:schemeClr val="tx1"/>
                </a:solidFill>
                <a:cs typeface="Helvetica" panose="020B0604020202020204" pitchFamily="34" charset="0"/>
              </a:rPr>
              <a:t>Cold Meals – meals should be kept in a refrigerator holding at a temperature of </a:t>
            </a:r>
            <a:r>
              <a:rPr lang="en-US" sz="2200" dirty="0">
                <a:solidFill>
                  <a:schemeClr val="tx1"/>
                </a:solidFill>
                <a:latin typeface="Helvetica" panose="020B0604020202020204" pitchFamily="34" charset="0"/>
                <a:cs typeface="Helvetica" panose="020B0604020202020204" pitchFamily="34" charset="0"/>
              </a:rPr>
              <a:t>41</a:t>
            </a:r>
            <a:r>
              <a:rPr lang="en-US" sz="2200" dirty="0">
                <a:solidFill>
                  <a:schemeClr val="tx1"/>
                </a:solidFill>
                <a:latin typeface="Arial" panose="020B0604020202020204" pitchFamily="34" charset="0"/>
                <a:cs typeface="Arial" panose="020B0604020202020204" pitchFamily="34" charset="0"/>
              </a:rPr>
              <a:t>°</a:t>
            </a:r>
            <a:r>
              <a:rPr lang="en-US" sz="2200" dirty="0">
                <a:solidFill>
                  <a:schemeClr val="tx1"/>
                </a:solidFill>
                <a:latin typeface="Helvetica" panose="020B0604020202020204" pitchFamily="34" charset="0"/>
                <a:cs typeface="Helvetica" panose="020B0604020202020204" pitchFamily="34" charset="0"/>
              </a:rPr>
              <a:t> degrees or cooler. If your refrigerator exceeds 41</a:t>
            </a:r>
            <a:r>
              <a:rPr lang="en-US" sz="2200" dirty="0">
                <a:solidFill>
                  <a:schemeClr val="tx1"/>
                </a:solidFill>
                <a:latin typeface="Arial" panose="020B0604020202020204" pitchFamily="34" charset="0"/>
                <a:cs typeface="Arial" panose="020B0604020202020204" pitchFamily="34" charset="0"/>
              </a:rPr>
              <a:t>°</a:t>
            </a:r>
            <a:r>
              <a:rPr lang="en-US" sz="2200" dirty="0">
                <a:solidFill>
                  <a:schemeClr val="tx1"/>
                </a:solidFill>
                <a:latin typeface="Helvetica" panose="020B0604020202020204" pitchFamily="34" charset="0"/>
                <a:cs typeface="Helvetica" panose="020B0604020202020204" pitchFamily="34" charset="0"/>
              </a:rPr>
              <a:t> degrees, please call your Child Nutrition Specialist immediately </a:t>
            </a:r>
          </a:p>
          <a:p>
            <a:r>
              <a:rPr lang="en-US" sz="2200" dirty="0">
                <a:solidFill>
                  <a:schemeClr val="tx1"/>
                </a:solidFill>
                <a:cs typeface="Helvetica" panose="020B0604020202020204" pitchFamily="34" charset="0"/>
              </a:rPr>
              <a:t>Meals should only be removed from refrigerator at scheduled meal distribution time.</a:t>
            </a:r>
          </a:p>
          <a:p>
            <a:r>
              <a:rPr lang="en-US" sz="2200" dirty="0">
                <a:solidFill>
                  <a:schemeClr val="tx1"/>
                </a:solidFill>
                <a:cs typeface="Helvetica" panose="020B0604020202020204" pitchFamily="34" charset="0"/>
              </a:rPr>
              <a:t>If there is a problem with a meal </a:t>
            </a:r>
          </a:p>
          <a:p>
            <a:pPr lvl="1"/>
            <a:r>
              <a:rPr lang="en-US" sz="2200" dirty="0">
                <a:latin typeface="Helvetica" panose="020B0604020202020204" pitchFamily="34" charset="0"/>
                <a:cs typeface="Helvetica" panose="020B0604020202020204" pitchFamily="34" charset="0"/>
              </a:rPr>
              <a:t>See procedure for </a:t>
            </a:r>
            <a:r>
              <a:rPr lang="en-US" sz="2200" i="1" dirty="0">
                <a:latin typeface="Helvetica" panose="020B0604020202020204" pitchFamily="34" charset="0"/>
                <a:cs typeface="Helvetica" panose="020B0604020202020204" pitchFamily="34" charset="0"/>
              </a:rPr>
              <a:t>Reporting a     Food Safety Issue</a:t>
            </a:r>
            <a:endParaRPr lang="en-US" sz="2200" dirty="0">
              <a:latin typeface="Helvetica" panose="020B0604020202020204" pitchFamily="34" charset="0"/>
              <a:cs typeface="Helvetica" panose="020B0604020202020204" pitchFamily="34" charset="0"/>
            </a:endParaRPr>
          </a:p>
          <a:p>
            <a:pPr lvl="2"/>
            <a:r>
              <a:rPr lang="en-US" sz="2200" dirty="0">
                <a:latin typeface="Helvetica" panose="020B0604020202020204" pitchFamily="34" charset="0"/>
                <a:cs typeface="Helvetica" panose="020B0604020202020204" pitchFamily="34" charset="0"/>
              </a:rPr>
              <a:t>Contact Child Nutrition Specialist immediately</a:t>
            </a:r>
          </a:p>
          <a:p>
            <a:pPr lvl="2"/>
            <a:r>
              <a:rPr lang="en-US" sz="2200" dirty="0">
                <a:latin typeface="Helvetica" panose="020B0604020202020204" pitchFamily="34" charset="0"/>
                <a:cs typeface="Helvetica" panose="020B0604020202020204" pitchFamily="34" charset="0"/>
              </a:rPr>
              <a:t>Isolate any meals identified to be unsafe</a:t>
            </a:r>
          </a:p>
          <a:p>
            <a:pPr lvl="2"/>
            <a:r>
              <a:rPr lang="en-US" sz="2200" dirty="0">
                <a:latin typeface="Helvetica" panose="020B0604020202020204" pitchFamily="34" charset="0"/>
                <a:cs typeface="Helvetica" panose="020B0604020202020204" pitchFamily="34" charset="0"/>
              </a:rPr>
              <a:t>Do not throw away food in question</a:t>
            </a:r>
          </a:p>
          <a:p>
            <a:pPr marL="914400" lvl="2" indent="0">
              <a:buNone/>
            </a:pPr>
            <a:endParaRPr lang="en-US" sz="2200" dirty="0">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FEDD6CBE-72CE-49ED-A21F-B366EBFDD555}"/>
              </a:ext>
            </a:extLst>
          </p:cNvPr>
          <p:cNvSpPr/>
          <p:nvPr/>
        </p:nvSpPr>
        <p:spPr>
          <a:xfrm>
            <a:off x="6982968"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Online Food Safety Training - Health Department - Knox County Tennessee  Government">
            <a:extLst>
              <a:ext uri="{FF2B5EF4-FFF2-40B4-BE49-F238E27FC236}">
                <a16:creationId xmlns:a16="http://schemas.microsoft.com/office/drawing/2014/main" id="{4559F0E1-1B3E-4929-B532-00D93DAD236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150" t="2824" r="14445"/>
          <a:stretch/>
        </p:blipFill>
        <p:spPr bwMode="auto">
          <a:xfrm>
            <a:off x="5037951" y="2646475"/>
            <a:ext cx="3890034" cy="300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96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700C87-8495-4DAF-BBDF-6E629F7F630C}"/>
              </a:ext>
            </a:extLst>
          </p:cNvPr>
          <p:cNvSpPr/>
          <p:nvPr/>
        </p:nvSpPr>
        <p:spPr>
          <a:xfrm>
            <a:off x="6982968" y="5447211"/>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81000"/>
            <a:ext cx="7696200" cy="838200"/>
          </a:xfrm>
        </p:spPr>
        <p:txBody>
          <a:bodyPr>
            <a:noAutofit/>
          </a:bodyPr>
          <a:lstStyle/>
          <a:p>
            <a:r>
              <a:rPr lang="en-US" sz="3600"/>
              <a:t>Reporting a Borrowed Equipment Issue</a:t>
            </a:r>
          </a:p>
        </p:txBody>
      </p:sp>
      <p:sp>
        <p:nvSpPr>
          <p:cNvPr id="3" name="Content Placeholder 2"/>
          <p:cNvSpPr>
            <a:spLocks noGrp="1"/>
          </p:cNvSpPr>
          <p:nvPr>
            <p:ph idx="1"/>
          </p:nvPr>
        </p:nvSpPr>
        <p:spPr>
          <a:xfrm>
            <a:off x="914400" y="1447800"/>
            <a:ext cx="7848600" cy="5181600"/>
          </a:xfrm>
        </p:spPr>
        <p:txBody>
          <a:bodyPr vert="horz" lIns="91440" tIns="45720" rIns="91440" bIns="45720" rtlCol="0" anchor="t">
            <a:normAutofit lnSpcReduction="10000"/>
          </a:bodyPr>
          <a:lstStyle/>
          <a:p>
            <a:pPr>
              <a:lnSpc>
                <a:spcPct val="120000"/>
              </a:lnSpc>
            </a:pPr>
            <a:r>
              <a:rPr lang="en-US" dirty="0">
                <a:solidFill>
                  <a:schemeClr val="tx1"/>
                </a:solidFill>
              </a:rPr>
              <a:t>Contact your Child Nutrition Specialist if borrowed equipment is not working properly.</a:t>
            </a:r>
          </a:p>
          <a:p>
            <a:pPr>
              <a:lnSpc>
                <a:spcPct val="110000"/>
              </a:lnSpc>
              <a:spcBef>
                <a:spcPts val="0"/>
              </a:spcBef>
            </a:pPr>
            <a:r>
              <a:rPr lang="en-US" dirty="0">
                <a:solidFill>
                  <a:schemeClr val="tx1"/>
                </a:solidFill>
              </a:rPr>
              <a:t>Be prepared to provide your Child Nutrition Specialist with the following information so a repair technician can be dispatched:</a:t>
            </a:r>
          </a:p>
          <a:p>
            <a:pPr lvl="1">
              <a:lnSpc>
                <a:spcPct val="120000"/>
              </a:lnSpc>
            </a:pPr>
            <a:r>
              <a:rPr lang="en-US" dirty="0">
                <a:latin typeface="Helvetica" panose="020B0604020202020204" pitchFamily="34" charset="0"/>
                <a:cs typeface="Helvetica" panose="020B0604020202020204" pitchFamily="34" charset="0"/>
              </a:rPr>
              <a:t>Description of the problem</a:t>
            </a:r>
          </a:p>
          <a:p>
            <a:pPr lvl="2">
              <a:lnSpc>
                <a:spcPct val="120000"/>
              </a:lnSpc>
            </a:pPr>
            <a:r>
              <a:rPr lang="en-US" dirty="0">
                <a:latin typeface="Helvetica" panose="020B0604020202020204" pitchFamily="34" charset="0"/>
                <a:cs typeface="Helvetica" panose="020B0604020202020204" pitchFamily="34" charset="0"/>
              </a:rPr>
              <a:t>Example: Refrigerator is making a strange noise and holding at a temperature in the danger zone (above 41° degrees).</a:t>
            </a:r>
          </a:p>
          <a:p>
            <a:pPr lvl="1">
              <a:lnSpc>
                <a:spcPct val="120000"/>
              </a:lnSpc>
            </a:pPr>
            <a:r>
              <a:rPr lang="en-US" dirty="0">
                <a:latin typeface="Helvetica" panose="020B0604020202020204" pitchFamily="34" charset="0"/>
                <a:cs typeface="Helvetica" panose="020B0604020202020204" pitchFamily="34" charset="0"/>
              </a:rPr>
              <a:t>Contact name and phone number</a:t>
            </a:r>
          </a:p>
          <a:p>
            <a:pPr lvl="1">
              <a:lnSpc>
                <a:spcPct val="120000"/>
              </a:lnSpc>
            </a:pPr>
            <a:r>
              <a:rPr lang="en-US" dirty="0">
                <a:latin typeface="Helvetica" panose="020B0604020202020204" pitchFamily="34" charset="0"/>
                <a:cs typeface="Helvetica" panose="020B0604020202020204" pitchFamily="34" charset="0"/>
              </a:rPr>
              <a:t>Hours of operation or best time to service equipment</a:t>
            </a:r>
          </a:p>
          <a:p>
            <a:pPr lvl="1">
              <a:lnSpc>
                <a:spcPct val="120000"/>
              </a:lnSpc>
            </a:pPr>
            <a:endParaRPr lang="en-US" dirty="0">
              <a:latin typeface="Helvetica" panose="020B0604020202020204" pitchFamily="34" charset="0"/>
              <a:cs typeface="Helvetica" panose="020B0604020202020204" pitchFamily="34" charset="0"/>
            </a:endParaRPr>
          </a:p>
          <a:p>
            <a:pPr marL="914400" lvl="2" indent="0">
              <a:lnSpc>
                <a:spcPct val="120000"/>
              </a:lnSpc>
              <a:buNone/>
            </a:pPr>
            <a:endParaRPr lang="en-US" dirty="0">
              <a:latin typeface="Helvetica" panose="020B0604020202020204" pitchFamily="34" charset="0"/>
              <a:cs typeface="Helvetica" panose="020B0604020202020204" pitchFamily="34" charset="0"/>
            </a:endParaRPr>
          </a:p>
          <a:p>
            <a:pPr marL="703580" lvl="2" indent="0">
              <a:buNone/>
            </a:pPr>
            <a:endParaRPr lang="en-US" dirty="0">
              <a:cs typeface="Calibri"/>
            </a:endParaRPr>
          </a:p>
        </p:txBody>
      </p:sp>
    </p:spTree>
    <p:extLst>
      <p:ext uri="{BB962C8B-B14F-4D97-AF65-F5344CB8AC3E}">
        <p14:creationId xmlns:p14="http://schemas.microsoft.com/office/powerpoint/2010/main" val="218068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0F22B6-AF86-49E6-9EA3-07BBD08CADC5}"/>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t>Temperature Logs</a:t>
            </a:r>
          </a:p>
        </p:txBody>
      </p:sp>
      <p:sp>
        <p:nvSpPr>
          <p:cNvPr id="3" name="Content Placeholder 2"/>
          <p:cNvSpPr>
            <a:spLocks noGrp="1"/>
          </p:cNvSpPr>
          <p:nvPr>
            <p:ph idx="1"/>
          </p:nvPr>
        </p:nvSpPr>
        <p:spPr>
          <a:xfrm>
            <a:off x="1003176" y="1369423"/>
            <a:ext cx="6454067" cy="4878977"/>
          </a:xfrm>
          <a:noFill/>
        </p:spPr>
        <p:txBody>
          <a:bodyPr vert="horz" lIns="91440" tIns="45720" rIns="91440" bIns="45720" rtlCol="0" anchor="t">
            <a:normAutofit fontScale="92500"/>
          </a:bodyPr>
          <a:lstStyle/>
          <a:p>
            <a:pPr>
              <a:lnSpc>
                <a:spcPct val="110000"/>
              </a:lnSpc>
            </a:pPr>
            <a:r>
              <a:rPr lang="en-US" sz="2300" dirty="0">
                <a:solidFill>
                  <a:schemeClr val="tx1"/>
                </a:solidFill>
                <a:latin typeface="Helvetica"/>
                <a:cs typeface="Helvetica"/>
              </a:rPr>
              <a:t>Refrigerator temperature should be checked and logged each day.</a:t>
            </a:r>
            <a:endParaRPr lang="en-US" sz="2300" dirty="0">
              <a:solidFill>
                <a:schemeClr val="tx1"/>
              </a:solidFill>
              <a:cs typeface="Helvetica" panose="020B0604020202020204" pitchFamily="34" charset="0"/>
            </a:endParaRPr>
          </a:p>
          <a:p>
            <a:pPr lvl="1">
              <a:lnSpc>
                <a:spcPct val="110000"/>
              </a:lnSpc>
            </a:pPr>
            <a:r>
              <a:rPr lang="en-US" sz="2300" dirty="0">
                <a:latin typeface="Helvetica"/>
                <a:cs typeface="Helvetica"/>
              </a:rPr>
              <a:t>Record the temperature on your meal count form</a:t>
            </a:r>
          </a:p>
          <a:p>
            <a:pPr lvl="1">
              <a:lnSpc>
                <a:spcPct val="110000"/>
              </a:lnSpc>
            </a:pPr>
            <a:r>
              <a:rPr lang="en-US" sz="2300" dirty="0">
                <a:latin typeface="Helvetica"/>
                <a:cs typeface="Helvetica"/>
              </a:rPr>
              <a:t>Use an internal thermometer inside of the refrigerator</a:t>
            </a:r>
          </a:p>
          <a:p>
            <a:pPr lvl="1">
              <a:lnSpc>
                <a:spcPct val="110000"/>
              </a:lnSpc>
            </a:pPr>
            <a:r>
              <a:rPr lang="en-US" sz="2300" dirty="0">
                <a:latin typeface="Helvetica"/>
                <a:cs typeface="Helvetica"/>
              </a:rPr>
              <a:t>The external thermometers are not as reliable </a:t>
            </a:r>
          </a:p>
          <a:p>
            <a:pPr lvl="1">
              <a:lnSpc>
                <a:spcPct val="110000"/>
              </a:lnSpc>
            </a:pPr>
            <a:r>
              <a:rPr lang="en-US" sz="2300" dirty="0">
                <a:latin typeface="Helvetica"/>
                <a:cs typeface="Helvetica"/>
              </a:rPr>
              <a:t>Refrigerators should read </a:t>
            </a:r>
            <a:r>
              <a:rPr lang="en-US" sz="2300" b="1" dirty="0">
                <a:latin typeface="Helvetica"/>
                <a:cs typeface="Helvetica"/>
              </a:rPr>
              <a:t>41°F or cooler</a:t>
            </a:r>
            <a:endParaRPr lang="en-US" sz="2300" dirty="0">
              <a:latin typeface="Helvetica"/>
              <a:cs typeface="Helvetica"/>
            </a:endParaRPr>
          </a:p>
          <a:p>
            <a:pPr lvl="1">
              <a:lnSpc>
                <a:spcPct val="110000"/>
              </a:lnSpc>
            </a:pPr>
            <a:r>
              <a:rPr lang="en-US" sz="2300" dirty="0">
                <a:latin typeface="Helvetica" panose="020B0604020202020204" pitchFamily="34" charset="0"/>
                <a:cs typeface="Helvetica" panose="020B0604020202020204" pitchFamily="34" charset="0"/>
              </a:rPr>
              <a:t>Freezers should read </a:t>
            </a:r>
            <a:r>
              <a:rPr lang="en-US" sz="2300" b="1" dirty="0">
                <a:latin typeface="Helvetica" panose="020B0604020202020204" pitchFamily="34" charset="0"/>
                <a:cs typeface="Helvetica" panose="020B0604020202020204" pitchFamily="34" charset="0"/>
              </a:rPr>
              <a:t>0</a:t>
            </a:r>
            <a:r>
              <a:rPr lang="en-US" sz="2300" b="1" dirty="0">
                <a:latin typeface="Helvetica"/>
                <a:cs typeface="Helvetica"/>
              </a:rPr>
              <a:t>°F</a:t>
            </a:r>
            <a:r>
              <a:rPr lang="en-US" sz="2300" dirty="0">
                <a:latin typeface="Helvetica" panose="020B0604020202020204" pitchFamily="34" charset="0"/>
                <a:cs typeface="Helvetica" panose="020B0604020202020204" pitchFamily="34" charset="0"/>
              </a:rPr>
              <a:t> </a:t>
            </a:r>
            <a:r>
              <a:rPr lang="en-US" sz="2300" b="1" dirty="0">
                <a:latin typeface="Helvetica" panose="020B0604020202020204" pitchFamily="34" charset="0"/>
                <a:cs typeface="Helvetica" panose="020B0604020202020204" pitchFamily="34" charset="0"/>
              </a:rPr>
              <a:t>or cooler </a:t>
            </a:r>
          </a:p>
          <a:p>
            <a:pPr lvl="0">
              <a:lnSpc>
                <a:spcPct val="110000"/>
              </a:lnSpc>
            </a:pPr>
            <a:r>
              <a:rPr lang="en-US" sz="2300" dirty="0">
                <a:solidFill>
                  <a:schemeClr val="tx1"/>
                </a:solidFill>
                <a:latin typeface="Helvetica"/>
                <a:cs typeface="Helvetica"/>
              </a:rPr>
              <a:t>Child Nutrition Specialist should be notified immediately if temperatures are reading higher than required.</a:t>
            </a:r>
          </a:p>
          <a:p>
            <a:endParaRPr lang="en-US" dirty="0"/>
          </a:p>
        </p:txBody>
      </p:sp>
      <p:pic>
        <p:nvPicPr>
          <p:cNvPr id="5" name="Picture 4" descr="https://sp.yimg.com/ib/th?id=HN.608025283515452055&amp;pid=15.1&amp;P=0"/>
          <p:cNvPicPr>
            <a:picLocks noChangeAspect="1" noChangeArrowheads="1"/>
          </p:cNvPicPr>
          <p:nvPr/>
        </p:nvPicPr>
        <p:blipFill>
          <a:blip r:embed="rId2" cstate="print">
            <a:clrChange>
              <a:clrFrom>
                <a:srgbClr val="FCFEFB"/>
              </a:clrFrom>
              <a:clrTo>
                <a:srgbClr val="FCFEFB">
                  <a:alpha val="0"/>
                </a:srgbClr>
              </a:clrTo>
            </a:clrChange>
          </a:blip>
          <a:srcRect/>
          <a:stretch>
            <a:fillRect/>
          </a:stretch>
        </p:blipFill>
        <p:spPr bwMode="auto">
          <a:xfrm>
            <a:off x="7010400" y="2052147"/>
            <a:ext cx="1723575" cy="412671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6CDE6F-0E3A-499B-B3CA-75E2A84A7060}"/>
              </a:ext>
            </a:extLst>
          </p:cNvPr>
          <p:cNvSpPr/>
          <p:nvPr/>
        </p:nvSpPr>
        <p:spPr>
          <a:xfrm>
            <a:off x="7010400" y="5410200"/>
            <a:ext cx="1905000" cy="11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a:t>Meal Ordering</a:t>
            </a:r>
          </a:p>
        </p:txBody>
      </p:sp>
      <p:sp>
        <p:nvSpPr>
          <p:cNvPr id="3" name="Content Placeholder 2"/>
          <p:cNvSpPr>
            <a:spLocks noGrp="1"/>
          </p:cNvSpPr>
          <p:nvPr>
            <p:ph idx="1"/>
          </p:nvPr>
        </p:nvSpPr>
        <p:spPr>
          <a:xfrm>
            <a:off x="914400" y="1295400"/>
            <a:ext cx="7848600" cy="5562600"/>
          </a:xfrm>
        </p:spPr>
        <p:txBody>
          <a:bodyPr vert="horz" lIns="91440" tIns="45720" rIns="91440" bIns="45720" rtlCol="0" anchor="t">
            <a:normAutofit fontScale="55000" lnSpcReduction="20000"/>
          </a:bodyPr>
          <a:lstStyle/>
          <a:p>
            <a:pPr marL="0" lvl="0" indent="0">
              <a:buNone/>
            </a:pPr>
            <a:endParaRPr lang="en-US" sz="3700" dirty="0">
              <a:cs typeface="Helvetica" panose="020B0604020202020204" pitchFamily="34" charset="0"/>
            </a:endParaRPr>
          </a:p>
          <a:p>
            <a:pPr lvl="0">
              <a:lnSpc>
                <a:spcPct val="120000"/>
              </a:lnSpc>
              <a:spcBef>
                <a:spcPts val="0"/>
              </a:spcBef>
            </a:pPr>
            <a:r>
              <a:rPr lang="en-US" sz="4200" b="1" dirty="0">
                <a:solidFill>
                  <a:schemeClr val="tx1"/>
                </a:solidFill>
                <a:latin typeface="Helvetica"/>
                <a:cs typeface="Helvetica"/>
              </a:rPr>
              <a:t>Order </a:t>
            </a:r>
            <a:r>
              <a:rPr lang="en-US" sz="4200" dirty="0">
                <a:solidFill>
                  <a:schemeClr val="tx1"/>
                </a:solidFill>
                <a:latin typeface="Helvetica"/>
                <a:cs typeface="Helvetica"/>
              </a:rPr>
              <a:t>– Your Child Nutrition Specialist will take care of your orders. Product will be packed and sent in bulk. </a:t>
            </a:r>
          </a:p>
          <a:p>
            <a:pPr lvl="1">
              <a:lnSpc>
                <a:spcPct val="120000"/>
              </a:lnSpc>
              <a:spcBef>
                <a:spcPts val="0"/>
              </a:spcBef>
            </a:pPr>
            <a:r>
              <a:rPr lang="en-US" sz="3300" dirty="0">
                <a:latin typeface="Helvetica"/>
                <a:cs typeface="Helvetica"/>
              </a:rPr>
              <a:t>Each site’s order may take </a:t>
            </a:r>
            <a:r>
              <a:rPr lang="en-US" sz="3300" u="sng" dirty="0">
                <a:latin typeface="Helvetica"/>
                <a:cs typeface="Helvetica"/>
              </a:rPr>
              <a:t>two weeks</a:t>
            </a:r>
            <a:r>
              <a:rPr lang="en-US" sz="3300" dirty="0">
                <a:latin typeface="Helvetica"/>
                <a:cs typeface="Helvetica"/>
              </a:rPr>
              <a:t> to create, order, pull product, pack, transfer and deliver to site location.</a:t>
            </a:r>
          </a:p>
          <a:p>
            <a:pPr marL="457200" lvl="1" indent="0">
              <a:lnSpc>
                <a:spcPct val="120000"/>
              </a:lnSpc>
              <a:spcBef>
                <a:spcPts val="0"/>
              </a:spcBef>
              <a:buNone/>
            </a:pPr>
            <a:endParaRPr lang="en-US" sz="1300" dirty="0">
              <a:solidFill>
                <a:schemeClr val="tx1"/>
              </a:solidFill>
              <a:latin typeface="Helvetica"/>
              <a:cs typeface="Helvetica"/>
            </a:endParaRPr>
          </a:p>
          <a:p>
            <a:pPr lvl="0">
              <a:lnSpc>
                <a:spcPct val="120000"/>
              </a:lnSpc>
              <a:spcBef>
                <a:spcPts val="0"/>
              </a:spcBef>
            </a:pPr>
            <a:r>
              <a:rPr lang="en-US" sz="4200" b="1" dirty="0">
                <a:solidFill>
                  <a:schemeClr val="tx1"/>
                </a:solidFill>
                <a:latin typeface="Helvetica"/>
                <a:cs typeface="Helvetica"/>
              </a:rPr>
              <a:t>Delivery </a:t>
            </a:r>
            <a:r>
              <a:rPr lang="en-US" sz="4200" dirty="0">
                <a:solidFill>
                  <a:schemeClr val="tx1"/>
                </a:solidFill>
                <a:latin typeface="Helvetica"/>
                <a:cs typeface="Helvetica"/>
              </a:rPr>
              <a:t>– Site can receive once or twice a month deliveries. Delivery factors include number of kids served, size of order and/or geographic location.</a:t>
            </a:r>
          </a:p>
          <a:p>
            <a:pPr marL="0" lvl="0" indent="0">
              <a:lnSpc>
                <a:spcPct val="120000"/>
              </a:lnSpc>
              <a:spcBef>
                <a:spcPts val="0"/>
              </a:spcBef>
              <a:buNone/>
            </a:pPr>
            <a:endParaRPr lang="en-US" sz="2200" dirty="0">
              <a:solidFill>
                <a:schemeClr val="tx1"/>
              </a:solidFill>
            </a:endParaRPr>
          </a:p>
          <a:p>
            <a:pPr lvl="0">
              <a:lnSpc>
                <a:spcPct val="120000"/>
              </a:lnSpc>
              <a:spcBef>
                <a:spcPts val="0"/>
              </a:spcBef>
            </a:pPr>
            <a:r>
              <a:rPr lang="en-US" sz="4400" b="1" dirty="0">
                <a:solidFill>
                  <a:schemeClr val="tx1"/>
                </a:solidFill>
                <a:latin typeface="Helvetica"/>
                <a:cs typeface="Helvetica"/>
              </a:rPr>
              <a:t>Meal number changes</a:t>
            </a:r>
            <a:endParaRPr lang="en-US" sz="4200" dirty="0">
              <a:solidFill>
                <a:schemeClr val="tx1"/>
              </a:solidFill>
              <a:latin typeface="Helvetica"/>
              <a:cs typeface="Helvetica"/>
            </a:endParaRPr>
          </a:p>
          <a:p>
            <a:pPr lvl="1">
              <a:lnSpc>
                <a:spcPct val="120000"/>
              </a:lnSpc>
              <a:spcBef>
                <a:spcPts val="0"/>
              </a:spcBef>
            </a:pPr>
            <a:r>
              <a:rPr lang="en-US" sz="3600" dirty="0">
                <a:latin typeface="Helvetica" panose="020B0604020202020204" pitchFamily="34" charset="0"/>
                <a:cs typeface="Helvetica" panose="020B0604020202020204" pitchFamily="34" charset="0"/>
              </a:rPr>
              <a:t>Changes to meal orders including cancellations must be made directly with your Child Nutrition Specialist.</a:t>
            </a:r>
          </a:p>
          <a:p>
            <a:pPr lvl="1">
              <a:lnSpc>
                <a:spcPct val="120000"/>
              </a:lnSpc>
              <a:spcBef>
                <a:spcPts val="0"/>
              </a:spcBef>
            </a:pPr>
            <a:r>
              <a:rPr lang="en-US" sz="3600" dirty="0">
                <a:latin typeface="Helvetica" panose="020B0604020202020204" pitchFamily="34" charset="0"/>
                <a:cs typeface="Helvetica" panose="020B0604020202020204" pitchFamily="34" charset="0"/>
              </a:rPr>
              <a:t>Please let site specialist know meal number changes right away, as orders take two weeks to process</a:t>
            </a:r>
          </a:p>
          <a:p>
            <a:pPr lvl="1">
              <a:lnSpc>
                <a:spcPct val="120000"/>
              </a:lnSpc>
              <a:spcBef>
                <a:spcPts val="0"/>
              </a:spcBef>
            </a:pPr>
            <a:r>
              <a:rPr lang="en-US" sz="3600" dirty="0">
                <a:latin typeface="Helvetica" panose="020B0604020202020204" pitchFamily="34" charset="0"/>
                <a:cs typeface="Helvetica" panose="020B0604020202020204" pitchFamily="34" charset="0"/>
              </a:rPr>
              <a:t>Kids Cafe® produces your meals from purchased product. </a:t>
            </a:r>
          </a:p>
          <a:p>
            <a:pPr lvl="2">
              <a:lnSpc>
                <a:spcPct val="120000"/>
              </a:lnSpc>
              <a:spcBef>
                <a:spcPts val="0"/>
              </a:spcBef>
            </a:pPr>
            <a:r>
              <a:rPr lang="en-US" sz="3300" dirty="0">
                <a:latin typeface="Helvetica" panose="020B0604020202020204" pitchFamily="34" charset="0"/>
                <a:cs typeface="Helvetica" panose="020B0604020202020204" pitchFamily="34" charset="0"/>
              </a:rPr>
              <a:t>Evaluate the numbers of meals distributed regularly and reduce meals if you have consistent leftovers</a:t>
            </a:r>
          </a:p>
          <a:p>
            <a:pPr>
              <a:lnSpc>
                <a:spcPct val="120000"/>
              </a:lnSpc>
              <a:spcBef>
                <a:spcPts val="0"/>
              </a:spcBef>
            </a:pPr>
            <a:endParaRPr lang="en-US" sz="4300" dirty="0">
              <a:solidFill>
                <a:schemeClr val="tx1"/>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703B0C9-B62C-4D5D-BAEB-846F772FE1A5}" vid="{0123FA94-51E5-4772-B576-D41D46EE6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7BE1DE7DD65C46AFF00CDF7FA4B395" ma:contentTypeVersion="7" ma:contentTypeDescription="Create a new document." ma:contentTypeScope="" ma:versionID="3ca257c47cf9de2ed7957be71abf42dd">
  <xsd:schema xmlns:xsd="http://www.w3.org/2001/XMLSchema" xmlns:xs="http://www.w3.org/2001/XMLSchema" xmlns:p="http://schemas.microsoft.com/office/2006/metadata/properties" xmlns:ns3="458d3bbd-122e-485a-86e5-f8139f6471ae" xmlns:ns4="683dfa66-043f-44d9-8712-430d1569b16e" targetNamespace="http://schemas.microsoft.com/office/2006/metadata/properties" ma:root="true" ma:fieldsID="100df6967f0689868df4d62fde16c903" ns3:_="" ns4:_="">
    <xsd:import namespace="458d3bbd-122e-485a-86e5-f8139f6471ae"/>
    <xsd:import namespace="683dfa66-043f-44d9-8712-430d1569b1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d3bbd-122e-485a-86e5-f8139f6471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dfa66-043f-44d9-8712-430d1569b1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F6CE9-0DF7-422F-8BCB-23D7CCAD8AB3}">
  <ds:schemaRefs>
    <ds:schemaRef ds:uri="http://purl.org/dc/elements/1.1/"/>
    <ds:schemaRef ds:uri="683dfa66-043f-44d9-8712-430d1569b16e"/>
    <ds:schemaRef ds:uri="http://schemas.openxmlformats.org/package/2006/metadata/core-properties"/>
    <ds:schemaRef ds:uri="http://purl.org/dc/terms/"/>
    <ds:schemaRef ds:uri="458d3bbd-122e-485a-86e5-f8139f6471a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A0D32D6-2B11-4889-B93A-122C9D91D81C}">
  <ds:schemaRefs>
    <ds:schemaRef ds:uri="458d3bbd-122e-485a-86e5-f8139f6471ae"/>
    <ds:schemaRef ds:uri="683dfa66-043f-44d9-8712-430d1569b1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FACEBE-63E7-4447-AA84-9A7A051D14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6498</TotalTime>
  <Words>2748</Words>
  <Application>Microsoft Office PowerPoint</Application>
  <PresentationFormat>On-screen Show (4:3)</PresentationFormat>
  <Paragraphs>224</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Georgia</vt:lpstr>
      <vt:lpstr>Helvetica</vt:lpstr>
      <vt:lpstr>Wingdings</vt:lpstr>
      <vt:lpstr>Theme1</vt:lpstr>
      <vt:lpstr>CACFP / Kids Cafe® Freeze and Thaw Supper Program </vt:lpstr>
      <vt:lpstr>What is CACFP At-Risk Afterschool Supper? </vt:lpstr>
      <vt:lpstr>What is Kids Cafe Freeze and Thaw? </vt:lpstr>
      <vt:lpstr>Sponsor/Agency Partner</vt:lpstr>
      <vt:lpstr>Agency Partner Responsibilities</vt:lpstr>
      <vt:lpstr>Food Safety – Cold Meals</vt:lpstr>
      <vt:lpstr>Reporting a Borrowed Equipment Issue</vt:lpstr>
      <vt:lpstr>Temperature Logs</vt:lpstr>
      <vt:lpstr>Meal Ordering</vt:lpstr>
      <vt:lpstr>Meal Service</vt:lpstr>
      <vt:lpstr>Meal Production Process </vt:lpstr>
      <vt:lpstr>Leftovers </vt:lpstr>
      <vt:lpstr>Meal Count Forms - What is required?</vt:lpstr>
      <vt:lpstr>Meal Count Forms - Daily</vt:lpstr>
      <vt:lpstr>Meal Count Forms - Weekly</vt:lpstr>
      <vt:lpstr>Point of Service Meal Counting</vt:lpstr>
      <vt:lpstr>Block Claiming</vt:lpstr>
      <vt:lpstr>Meal Count Form Quality</vt:lpstr>
      <vt:lpstr>Meal Count Submission</vt:lpstr>
      <vt:lpstr>Required Signs</vt:lpstr>
      <vt:lpstr>Civil Rights &amp; Non-Discrimination</vt:lpstr>
      <vt:lpstr>Agency Partner Monitoring Visits</vt:lpstr>
      <vt:lpstr>Monitoring Visits Continued</vt:lpstr>
      <vt:lpstr>Corrective Action</vt:lpstr>
      <vt:lpstr>Next Steps:</vt:lpstr>
      <vt:lpstr>Contact Us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Feeding</dc:title>
  <dc:creator>smlopez</dc:creator>
  <cp:lastModifiedBy>Cheyann Pham</cp:lastModifiedBy>
  <cp:revision>48</cp:revision>
  <cp:lastPrinted>2021-12-09T15:58:25Z</cp:lastPrinted>
  <dcterms:created xsi:type="dcterms:W3CDTF">2015-03-26T19:18:39Z</dcterms:created>
  <dcterms:modified xsi:type="dcterms:W3CDTF">2023-07-26T17:46:35Z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0x010100117BE1DE7DD65C46AFF00CDF7FA4B395</vt:lpwstr>
  </property>
</Properties>
</file>