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35"/>
  </p:notesMasterIdLst>
  <p:sldIdLst>
    <p:sldId id="289" r:id="rId2"/>
    <p:sldId id="257" r:id="rId3"/>
    <p:sldId id="258" r:id="rId4"/>
    <p:sldId id="259" r:id="rId5"/>
    <p:sldId id="283" r:id="rId6"/>
    <p:sldId id="285" r:id="rId7"/>
    <p:sldId id="301" r:id="rId8"/>
    <p:sldId id="261" r:id="rId9"/>
    <p:sldId id="262" r:id="rId10"/>
    <p:sldId id="263" r:id="rId11"/>
    <p:sldId id="280" r:id="rId12"/>
    <p:sldId id="305" r:id="rId13"/>
    <p:sldId id="282" r:id="rId14"/>
    <p:sldId id="303" r:id="rId15"/>
    <p:sldId id="304" r:id="rId16"/>
    <p:sldId id="270" r:id="rId17"/>
    <p:sldId id="278" r:id="rId18"/>
    <p:sldId id="264" r:id="rId19"/>
    <p:sldId id="288" r:id="rId20"/>
    <p:sldId id="267" r:id="rId21"/>
    <p:sldId id="275" r:id="rId22"/>
    <p:sldId id="284" r:id="rId23"/>
    <p:sldId id="276" r:id="rId24"/>
    <p:sldId id="299" r:id="rId25"/>
    <p:sldId id="266" r:id="rId26"/>
    <p:sldId id="292" r:id="rId27"/>
    <p:sldId id="296" r:id="rId28"/>
    <p:sldId id="294" r:id="rId29"/>
    <p:sldId id="271" r:id="rId30"/>
    <p:sldId id="302" r:id="rId31"/>
    <p:sldId id="295" r:id="rId32"/>
    <p:sldId id="269" r:id="rId33"/>
    <p:sldId id="297"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4CFB04-2692-4A43-862C-560CDC033FCB}">
          <p14:sldIdLst>
            <p14:sldId id="289"/>
            <p14:sldId id="257"/>
            <p14:sldId id="258"/>
            <p14:sldId id="259"/>
            <p14:sldId id="283"/>
            <p14:sldId id="285"/>
            <p14:sldId id="301"/>
            <p14:sldId id="261"/>
            <p14:sldId id="262"/>
            <p14:sldId id="263"/>
            <p14:sldId id="280"/>
            <p14:sldId id="305"/>
            <p14:sldId id="282"/>
            <p14:sldId id="303"/>
            <p14:sldId id="304"/>
            <p14:sldId id="270"/>
            <p14:sldId id="278"/>
            <p14:sldId id="264"/>
            <p14:sldId id="288"/>
            <p14:sldId id="267"/>
            <p14:sldId id="275"/>
            <p14:sldId id="284"/>
            <p14:sldId id="276"/>
            <p14:sldId id="299"/>
            <p14:sldId id="266"/>
            <p14:sldId id="292"/>
            <p14:sldId id="296"/>
            <p14:sldId id="294"/>
            <p14:sldId id="271"/>
            <p14:sldId id="302"/>
            <p14:sldId id="295"/>
            <p14:sldId id="269"/>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C3ED"/>
    <a:srgbClr val="E97900"/>
    <a:srgbClr val="253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660"/>
  </p:normalViewPr>
  <p:slideViewPr>
    <p:cSldViewPr>
      <p:cViewPr varScale="1">
        <p:scale>
          <a:sx n="78" d="100"/>
          <a:sy n="78" d="100"/>
        </p:scale>
        <p:origin x="187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1A73C-9633-4209-82DD-CE0FB5A90288}" type="doc">
      <dgm:prSet loTypeId="urn:microsoft.com/office/officeart/2005/8/layout/pyramid1" loCatId="pyramid" qsTypeId="urn:microsoft.com/office/officeart/2005/8/quickstyle/simple1" qsCatId="simple" csTypeId="urn:microsoft.com/office/officeart/2005/8/colors/accent5_3" csCatId="accent5" phldr="1"/>
      <dgm:spPr/>
    </dgm:pt>
    <dgm:pt modelId="{9861F70A-6A4C-459D-8140-15648DB5C13A}">
      <dgm:prSet phldrT="[Text]" custT="1"/>
      <dgm:spPr/>
      <dgm:t>
        <a:bodyPr/>
        <a:lstStyle/>
        <a:p>
          <a:endParaRPr lang="en-US" sz="2400" dirty="0">
            <a:latin typeface="Helvetica" panose="020B0604020202020204" pitchFamily="34" charset="0"/>
            <a:cs typeface="Helvetica" panose="020B0604020202020204" pitchFamily="34" charset="0"/>
          </a:endParaRPr>
        </a:p>
        <a:p>
          <a:r>
            <a:rPr lang="en-US" sz="1800" dirty="0"/>
            <a:t>USDA</a:t>
          </a:r>
        </a:p>
      </dgm:t>
    </dgm:pt>
    <dgm:pt modelId="{C9CB56BC-430C-4813-ACB3-93FEB32C028F}" type="parTrans" cxnId="{E3B51D11-A394-4741-B747-1971650989E7}">
      <dgm:prSet/>
      <dgm:spPr/>
      <dgm:t>
        <a:bodyPr/>
        <a:lstStyle/>
        <a:p>
          <a:endParaRPr lang="en-US"/>
        </a:p>
      </dgm:t>
    </dgm:pt>
    <dgm:pt modelId="{56C40D4B-C6F3-436E-822F-73435F647930}" type="sibTrans" cxnId="{E3B51D11-A394-4741-B747-1971650989E7}">
      <dgm:prSet/>
      <dgm:spPr/>
      <dgm:t>
        <a:bodyPr/>
        <a:lstStyle/>
        <a:p>
          <a:endParaRPr lang="en-US"/>
        </a:p>
      </dgm:t>
    </dgm:pt>
    <dgm:pt modelId="{3904A70B-F9CB-4201-9876-AFEE8EBAAD18}">
      <dgm:prSet phldrT="[Text]"/>
      <dgm:spPr/>
      <dgm:t>
        <a:bodyPr/>
        <a:lstStyle/>
        <a:p>
          <a:r>
            <a:rPr lang="en-US" dirty="0"/>
            <a:t>Arizona Department of Education</a:t>
          </a:r>
        </a:p>
      </dgm:t>
    </dgm:pt>
    <dgm:pt modelId="{EAE13D09-B3DF-4451-9FA8-B137D0268E93}" type="parTrans" cxnId="{F29DA20B-E2A4-47B3-999A-5DD3E3E90F28}">
      <dgm:prSet/>
      <dgm:spPr/>
      <dgm:t>
        <a:bodyPr/>
        <a:lstStyle/>
        <a:p>
          <a:endParaRPr lang="en-US"/>
        </a:p>
      </dgm:t>
    </dgm:pt>
    <dgm:pt modelId="{A68CAB06-7DED-43A0-B1CB-3047300590E6}" type="sibTrans" cxnId="{F29DA20B-E2A4-47B3-999A-5DD3E3E90F28}">
      <dgm:prSet/>
      <dgm:spPr/>
      <dgm:t>
        <a:bodyPr/>
        <a:lstStyle/>
        <a:p>
          <a:endParaRPr lang="en-US"/>
        </a:p>
      </dgm:t>
    </dgm:pt>
    <dgm:pt modelId="{EA54D442-45BE-46B3-A9C5-A9E8B7E217BB}">
      <dgm:prSet phldrT="[Text]"/>
      <dgm:spPr/>
      <dgm:t>
        <a:bodyPr/>
        <a:lstStyle/>
        <a:p>
          <a:r>
            <a:rPr lang="en-US" dirty="0"/>
            <a:t>The Sponsor: </a:t>
          </a:r>
          <a:r>
            <a:rPr lang="en-US" dirty="0">
              <a:latin typeface="Helvetica" panose="020B0604020202020204" pitchFamily="34" charset="0"/>
              <a:cs typeface="Helvetica" panose="020B0604020202020204" pitchFamily="34" charset="0"/>
            </a:rPr>
            <a:t>St</a:t>
          </a:r>
          <a:r>
            <a:rPr lang="en-US" dirty="0"/>
            <a:t>. Mary’s Food Bank Alliance</a:t>
          </a:r>
        </a:p>
      </dgm:t>
    </dgm:pt>
    <dgm:pt modelId="{36EB5ABC-F84F-4875-A456-BB77DE35658E}" type="parTrans" cxnId="{AD388494-76D3-488C-933A-372B78FCB4BB}">
      <dgm:prSet/>
      <dgm:spPr/>
      <dgm:t>
        <a:bodyPr/>
        <a:lstStyle/>
        <a:p>
          <a:endParaRPr lang="en-US"/>
        </a:p>
      </dgm:t>
    </dgm:pt>
    <dgm:pt modelId="{A062016D-319F-4F56-8686-590776A2F3B5}" type="sibTrans" cxnId="{AD388494-76D3-488C-933A-372B78FCB4BB}">
      <dgm:prSet/>
      <dgm:spPr/>
      <dgm:t>
        <a:bodyPr/>
        <a:lstStyle/>
        <a:p>
          <a:endParaRPr lang="en-US"/>
        </a:p>
      </dgm:t>
    </dgm:pt>
    <dgm:pt modelId="{6551673A-225B-44AE-A833-0145B4FF7C27}">
      <dgm:prSet phldrT="[Text]"/>
      <dgm:spPr/>
      <dgm:t>
        <a:bodyPr/>
        <a:lstStyle/>
        <a:p>
          <a:r>
            <a:rPr lang="en-US" dirty="0"/>
            <a:t>Meal Sites: All summer </a:t>
          </a:r>
          <a:r>
            <a:rPr lang="en-US" dirty="0">
              <a:latin typeface="Helvetica" panose="020B0604020202020204" pitchFamily="34" charset="0"/>
              <a:cs typeface="Helvetica" panose="020B0604020202020204" pitchFamily="34" charset="0"/>
            </a:rPr>
            <a:t>sites</a:t>
          </a:r>
          <a:r>
            <a:rPr lang="en-US" dirty="0"/>
            <a:t> operating under our partnership </a:t>
          </a:r>
        </a:p>
      </dgm:t>
    </dgm:pt>
    <dgm:pt modelId="{8026D5A3-A250-4CC2-8143-A6CC9CCE74D2}" type="parTrans" cxnId="{E79C6107-CAD3-4B96-ACB4-F53B263E8BAC}">
      <dgm:prSet/>
      <dgm:spPr/>
      <dgm:t>
        <a:bodyPr/>
        <a:lstStyle/>
        <a:p>
          <a:endParaRPr lang="en-US"/>
        </a:p>
      </dgm:t>
    </dgm:pt>
    <dgm:pt modelId="{7C081278-BCA4-4F6E-83CF-DD3F1CC7FA06}" type="sibTrans" cxnId="{E79C6107-CAD3-4B96-ACB4-F53B263E8BAC}">
      <dgm:prSet/>
      <dgm:spPr/>
      <dgm:t>
        <a:bodyPr/>
        <a:lstStyle/>
        <a:p>
          <a:endParaRPr lang="en-US"/>
        </a:p>
      </dgm:t>
    </dgm:pt>
    <dgm:pt modelId="{29683E29-E688-4614-A7A6-9D5BDA864550}" type="pres">
      <dgm:prSet presAssocID="{0DF1A73C-9633-4209-82DD-CE0FB5A90288}" presName="Name0" presStyleCnt="0">
        <dgm:presLayoutVars>
          <dgm:dir/>
          <dgm:animLvl val="lvl"/>
          <dgm:resizeHandles val="exact"/>
        </dgm:presLayoutVars>
      </dgm:prSet>
      <dgm:spPr/>
    </dgm:pt>
    <dgm:pt modelId="{A3C5F905-3524-40D3-A234-6CC8E900BD77}" type="pres">
      <dgm:prSet presAssocID="{9861F70A-6A4C-459D-8140-15648DB5C13A}" presName="Name8" presStyleCnt="0"/>
      <dgm:spPr/>
    </dgm:pt>
    <dgm:pt modelId="{44557C6B-F705-4C46-AE8C-A0406964E233}" type="pres">
      <dgm:prSet presAssocID="{9861F70A-6A4C-459D-8140-15648DB5C13A}" presName="level" presStyleLbl="node1" presStyleIdx="0" presStyleCnt="4" custScaleX="98788" custScaleY="133526" custLinFactNeighborX="1111" custLinFactNeighborY="-1084">
        <dgm:presLayoutVars>
          <dgm:chMax val="1"/>
          <dgm:bulletEnabled val="1"/>
        </dgm:presLayoutVars>
      </dgm:prSet>
      <dgm:spPr/>
    </dgm:pt>
    <dgm:pt modelId="{B3F62F6F-5410-4777-BCDE-FB224467595F}" type="pres">
      <dgm:prSet presAssocID="{9861F70A-6A4C-459D-8140-15648DB5C13A}" presName="levelTx" presStyleLbl="revTx" presStyleIdx="0" presStyleCnt="0">
        <dgm:presLayoutVars>
          <dgm:chMax val="1"/>
          <dgm:bulletEnabled val="1"/>
        </dgm:presLayoutVars>
      </dgm:prSet>
      <dgm:spPr/>
    </dgm:pt>
    <dgm:pt modelId="{0CF6E952-5B83-439C-A790-908F5689925E}" type="pres">
      <dgm:prSet presAssocID="{3904A70B-F9CB-4201-9876-AFEE8EBAAD18}" presName="Name8" presStyleCnt="0"/>
      <dgm:spPr/>
    </dgm:pt>
    <dgm:pt modelId="{86978AA9-CF96-463D-A435-CF74E067A633}" type="pres">
      <dgm:prSet presAssocID="{3904A70B-F9CB-4201-9876-AFEE8EBAAD18}" presName="level" presStyleLbl="node1" presStyleIdx="1" presStyleCnt="4">
        <dgm:presLayoutVars>
          <dgm:chMax val="1"/>
          <dgm:bulletEnabled val="1"/>
        </dgm:presLayoutVars>
      </dgm:prSet>
      <dgm:spPr/>
    </dgm:pt>
    <dgm:pt modelId="{885CDF9C-696D-42F6-8DB4-6C1AF1569B47}" type="pres">
      <dgm:prSet presAssocID="{3904A70B-F9CB-4201-9876-AFEE8EBAAD18}" presName="levelTx" presStyleLbl="revTx" presStyleIdx="0" presStyleCnt="0">
        <dgm:presLayoutVars>
          <dgm:chMax val="1"/>
          <dgm:bulletEnabled val="1"/>
        </dgm:presLayoutVars>
      </dgm:prSet>
      <dgm:spPr/>
    </dgm:pt>
    <dgm:pt modelId="{CD3123E5-A14B-4B8D-B05B-E382E4999A5B}" type="pres">
      <dgm:prSet presAssocID="{EA54D442-45BE-46B3-A9C5-A9E8B7E217BB}" presName="Name8" presStyleCnt="0"/>
      <dgm:spPr/>
    </dgm:pt>
    <dgm:pt modelId="{6E8D2281-0FDB-4C88-B7EF-24A78A56150E}" type="pres">
      <dgm:prSet presAssocID="{EA54D442-45BE-46B3-A9C5-A9E8B7E217BB}" presName="level" presStyleLbl="node1" presStyleIdx="2" presStyleCnt="4">
        <dgm:presLayoutVars>
          <dgm:chMax val="1"/>
          <dgm:bulletEnabled val="1"/>
        </dgm:presLayoutVars>
      </dgm:prSet>
      <dgm:spPr/>
    </dgm:pt>
    <dgm:pt modelId="{46758ED0-3075-403C-AD7E-1325F09D837B}" type="pres">
      <dgm:prSet presAssocID="{EA54D442-45BE-46B3-A9C5-A9E8B7E217BB}" presName="levelTx" presStyleLbl="revTx" presStyleIdx="0" presStyleCnt="0">
        <dgm:presLayoutVars>
          <dgm:chMax val="1"/>
          <dgm:bulletEnabled val="1"/>
        </dgm:presLayoutVars>
      </dgm:prSet>
      <dgm:spPr/>
    </dgm:pt>
    <dgm:pt modelId="{2F7B8C5B-32B3-4AEF-9362-9F0B646C7C97}" type="pres">
      <dgm:prSet presAssocID="{6551673A-225B-44AE-A833-0145B4FF7C27}" presName="Name8" presStyleCnt="0"/>
      <dgm:spPr/>
    </dgm:pt>
    <dgm:pt modelId="{E7BC84CD-86DB-4A7B-93BB-8544CFA128B6}" type="pres">
      <dgm:prSet presAssocID="{6551673A-225B-44AE-A833-0145B4FF7C27}" presName="level" presStyleLbl="node1" presStyleIdx="3" presStyleCnt="4">
        <dgm:presLayoutVars>
          <dgm:chMax val="1"/>
          <dgm:bulletEnabled val="1"/>
        </dgm:presLayoutVars>
      </dgm:prSet>
      <dgm:spPr/>
    </dgm:pt>
    <dgm:pt modelId="{5FBFB83E-8AFD-418F-A88F-24B39D260DF6}" type="pres">
      <dgm:prSet presAssocID="{6551673A-225B-44AE-A833-0145B4FF7C27}" presName="levelTx" presStyleLbl="revTx" presStyleIdx="0" presStyleCnt="0">
        <dgm:presLayoutVars>
          <dgm:chMax val="1"/>
          <dgm:bulletEnabled val="1"/>
        </dgm:presLayoutVars>
      </dgm:prSet>
      <dgm:spPr/>
    </dgm:pt>
  </dgm:ptLst>
  <dgm:cxnLst>
    <dgm:cxn modelId="{E79C6107-CAD3-4B96-ACB4-F53B263E8BAC}" srcId="{0DF1A73C-9633-4209-82DD-CE0FB5A90288}" destId="{6551673A-225B-44AE-A833-0145B4FF7C27}" srcOrd="3" destOrd="0" parTransId="{8026D5A3-A250-4CC2-8143-A6CC9CCE74D2}" sibTransId="{7C081278-BCA4-4F6E-83CF-DD3F1CC7FA06}"/>
    <dgm:cxn modelId="{F29DA20B-E2A4-47B3-999A-5DD3E3E90F28}" srcId="{0DF1A73C-9633-4209-82DD-CE0FB5A90288}" destId="{3904A70B-F9CB-4201-9876-AFEE8EBAAD18}" srcOrd="1" destOrd="0" parTransId="{EAE13D09-B3DF-4451-9FA8-B137D0268E93}" sibTransId="{A68CAB06-7DED-43A0-B1CB-3047300590E6}"/>
    <dgm:cxn modelId="{E3B51D11-A394-4741-B747-1971650989E7}" srcId="{0DF1A73C-9633-4209-82DD-CE0FB5A90288}" destId="{9861F70A-6A4C-459D-8140-15648DB5C13A}" srcOrd="0" destOrd="0" parTransId="{C9CB56BC-430C-4813-ACB3-93FEB32C028F}" sibTransId="{56C40D4B-C6F3-436E-822F-73435F647930}"/>
    <dgm:cxn modelId="{FECB393A-989B-43A8-A157-2990010C37C7}" type="presOf" srcId="{0DF1A73C-9633-4209-82DD-CE0FB5A90288}" destId="{29683E29-E688-4614-A7A6-9D5BDA864550}" srcOrd="0" destOrd="0" presId="urn:microsoft.com/office/officeart/2005/8/layout/pyramid1"/>
    <dgm:cxn modelId="{517A3A3A-D3F9-43CC-B291-2B8632154A96}" type="presOf" srcId="{EA54D442-45BE-46B3-A9C5-A9E8B7E217BB}" destId="{46758ED0-3075-403C-AD7E-1325F09D837B}" srcOrd="1" destOrd="0" presId="urn:microsoft.com/office/officeart/2005/8/layout/pyramid1"/>
    <dgm:cxn modelId="{8C9D703C-1CB0-4F2F-B28D-52ED53DC7A56}" type="presOf" srcId="{9861F70A-6A4C-459D-8140-15648DB5C13A}" destId="{44557C6B-F705-4C46-AE8C-A0406964E233}" srcOrd="0" destOrd="0" presId="urn:microsoft.com/office/officeart/2005/8/layout/pyramid1"/>
    <dgm:cxn modelId="{1D8BC04D-D407-41E7-841B-8EF6B7B59A1E}" type="presOf" srcId="{EA54D442-45BE-46B3-A9C5-A9E8B7E217BB}" destId="{6E8D2281-0FDB-4C88-B7EF-24A78A56150E}" srcOrd="0" destOrd="0" presId="urn:microsoft.com/office/officeart/2005/8/layout/pyramid1"/>
    <dgm:cxn modelId="{C64C587E-FF7A-4538-817A-A13B8237F54A}" type="presOf" srcId="{3904A70B-F9CB-4201-9876-AFEE8EBAAD18}" destId="{86978AA9-CF96-463D-A435-CF74E067A633}" srcOrd="0" destOrd="0" presId="urn:microsoft.com/office/officeart/2005/8/layout/pyramid1"/>
    <dgm:cxn modelId="{437FAA90-5D97-432B-A0E3-0FA5254671A0}" type="presOf" srcId="{6551673A-225B-44AE-A833-0145B4FF7C27}" destId="{E7BC84CD-86DB-4A7B-93BB-8544CFA128B6}" srcOrd="0" destOrd="0" presId="urn:microsoft.com/office/officeart/2005/8/layout/pyramid1"/>
    <dgm:cxn modelId="{AD388494-76D3-488C-933A-372B78FCB4BB}" srcId="{0DF1A73C-9633-4209-82DD-CE0FB5A90288}" destId="{EA54D442-45BE-46B3-A9C5-A9E8B7E217BB}" srcOrd="2" destOrd="0" parTransId="{36EB5ABC-F84F-4875-A456-BB77DE35658E}" sibTransId="{A062016D-319F-4F56-8686-590776A2F3B5}"/>
    <dgm:cxn modelId="{06A978A7-CB67-4F31-A2D4-276B92DC0BE5}" type="presOf" srcId="{9861F70A-6A4C-459D-8140-15648DB5C13A}" destId="{B3F62F6F-5410-4777-BCDE-FB224467595F}" srcOrd="1" destOrd="0" presId="urn:microsoft.com/office/officeart/2005/8/layout/pyramid1"/>
    <dgm:cxn modelId="{2C11FCC2-18F6-4821-8ADF-F92EBA23DBF1}" type="presOf" srcId="{6551673A-225B-44AE-A833-0145B4FF7C27}" destId="{5FBFB83E-8AFD-418F-A88F-24B39D260DF6}" srcOrd="1" destOrd="0" presId="urn:microsoft.com/office/officeart/2005/8/layout/pyramid1"/>
    <dgm:cxn modelId="{97298BD1-651B-4C79-8405-AF304CA80C1B}" type="presOf" srcId="{3904A70B-F9CB-4201-9876-AFEE8EBAAD18}" destId="{885CDF9C-696D-42F6-8DB4-6C1AF1569B47}" srcOrd="1" destOrd="0" presId="urn:microsoft.com/office/officeart/2005/8/layout/pyramid1"/>
    <dgm:cxn modelId="{19E3B745-758E-44DF-8548-7C2F5F810D01}" type="presParOf" srcId="{29683E29-E688-4614-A7A6-9D5BDA864550}" destId="{A3C5F905-3524-40D3-A234-6CC8E900BD77}" srcOrd="0" destOrd="0" presId="urn:microsoft.com/office/officeart/2005/8/layout/pyramid1"/>
    <dgm:cxn modelId="{C85A9800-FE68-4538-A772-95D6A60854B2}" type="presParOf" srcId="{A3C5F905-3524-40D3-A234-6CC8E900BD77}" destId="{44557C6B-F705-4C46-AE8C-A0406964E233}" srcOrd="0" destOrd="0" presId="urn:microsoft.com/office/officeart/2005/8/layout/pyramid1"/>
    <dgm:cxn modelId="{8F5306DB-91E7-4BB4-8C14-94A73CEDB312}" type="presParOf" srcId="{A3C5F905-3524-40D3-A234-6CC8E900BD77}" destId="{B3F62F6F-5410-4777-BCDE-FB224467595F}" srcOrd="1" destOrd="0" presId="urn:microsoft.com/office/officeart/2005/8/layout/pyramid1"/>
    <dgm:cxn modelId="{AAC8B25E-81DB-40AD-B0D5-945DE537CBFD}" type="presParOf" srcId="{29683E29-E688-4614-A7A6-9D5BDA864550}" destId="{0CF6E952-5B83-439C-A790-908F5689925E}" srcOrd="1" destOrd="0" presId="urn:microsoft.com/office/officeart/2005/8/layout/pyramid1"/>
    <dgm:cxn modelId="{6FB38A45-2F3A-4141-BA4A-22428D3C4CD2}" type="presParOf" srcId="{0CF6E952-5B83-439C-A790-908F5689925E}" destId="{86978AA9-CF96-463D-A435-CF74E067A633}" srcOrd="0" destOrd="0" presId="urn:microsoft.com/office/officeart/2005/8/layout/pyramid1"/>
    <dgm:cxn modelId="{509F7029-23D6-42EE-A896-3EF7A0410939}" type="presParOf" srcId="{0CF6E952-5B83-439C-A790-908F5689925E}" destId="{885CDF9C-696D-42F6-8DB4-6C1AF1569B47}" srcOrd="1" destOrd="0" presId="urn:microsoft.com/office/officeart/2005/8/layout/pyramid1"/>
    <dgm:cxn modelId="{220C4563-B6BB-4D93-8836-8F05C87F7454}" type="presParOf" srcId="{29683E29-E688-4614-A7A6-9D5BDA864550}" destId="{CD3123E5-A14B-4B8D-B05B-E382E4999A5B}" srcOrd="2" destOrd="0" presId="urn:microsoft.com/office/officeart/2005/8/layout/pyramid1"/>
    <dgm:cxn modelId="{42BF7BB7-67F2-4B27-8D3C-C66F2EC08C4B}" type="presParOf" srcId="{CD3123E5-A14B-4B8D-B05B-E382E4999A5B}" destId="{6E8D2281-0FDB-4C88-B7EF-24A78A56150E}" srcOrd="0" destOrd="0" presId="urn:microsoft.com/office/officeart/2005/8/layout/pyramid1"/>
    <dgm:cxn modelId="{D6ADDAD3-6187-47DB-8D00-D5A856CB428F}" type="presParOf" srcId="{CD3123E5-A14B-4B8D-B05B-E382E4999A5B}" destId="{46758ED0-3075-403C-AD7E-1325F09D837B}" srcOrd="1" destOrd="0" presId="urn:microsoft.com/office/officeart/2005/8/layout/pyramid1"/>
    <dgm:cxn modelId="{B3E2CF72-74BB-428D-8DB8-8F85A2E505A2}" type="presParOf" srcId="{29683E29-E688-4614-A7A6-9D5BDA864550}" destId="{2F7B8C5B-32B3-4AEF-9362-9F0B646C7C97}" srcOrd="3" destOrd="0" presId="urn:microsoft.com/office/officeart/2005/8/layout/pyramid1"/>
    <dgm:cxn modelId="{031C5CEB-D1FA-4152-8AC3-1AA2AED5163F}" type="presParOf" srcId="{2F7B8C5B-32B3-4AEF-9362-9F0B646C7C97}" destId="{E7BC84CD-86DB-4A7B-93BB-8544CFA128B6}" srcOrd="0" destOrd="0" presId="urn:microsoft.com/office/officeart/2005/8/layout/pyramid1"/>
    <dgm:cxn modelId="{5EEE6951-7EFB-4EA0-8576-EE2C2A783AA0}" type="presParOf" srcId="{2F7B8C5B-32B3-4AEF-9362-9F0B646C7C97}" destId="{5FBFB83E-8AFD-418F-A88F-24B39D260DF6}"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57C6B-F705-4C46-AE8C-A0406964E233}">
      <dsp:nvSpPr>
        <dsp:cNvPr id="0" name=""/>
        <dsp:cNvSpPr/>
      </dsp:nvSpPr>
      <dsp:spPr>
        <a:xfrm>
          <a:off x="1324634" y="0"/>
          <a:ext cx="1147327" cy="712974"/>
        </a:xfrm>
        <a:prstGeom prst="trapezoid">
          <a:avLst>
            <a:gd name="adj" fmla="val 81448"/>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Helvetica" panose="020B0604020202020204" pitchFamily="34" charset="0"/>
            <a:cs typeface="Helvetica" panose="020B0604020202020204" pitchFamily="34" charset="0"/>
          </a:endParaRPr>
        </a:p>
        <a:p>
          <a:pPr marL="0" lvl="0" indent="0" algn="ctr" defTabSz="1066800">
            <a:lnSpc>
              <a:spcPct val="90000"/>
            </a:lnSpc>
            <a:spcBef>
              <a:spcPct val="0"/>
            </a:spcBef>
            <a:spcAft>
              <a:spcPct val="35000"/>
            </a:spcAft>
            <a:buNone/>
          </a:pPr>
          <a:r>
            <a:rPr lang="en-US" sz="1800" kern="1200" dirty="0"/>
            <a:t>USDA</a:t>
          </a:r>
        </a:p>
      </dsp:txBody>
      <dsp:txXfrm>
        <a:off x="1324634" y="0"/>
        <a:ext cx="1147327" cy="712974"/>
      </dsp:txXfrm>
    </dsp:sp>
    <dsp:sp modelId="{86978AA9-CF96-463D-A435-CF74E067A633}">
      <dsp:nvSpPr>
        <dsp:cNvPr id="0" name=""/>
        <dsp:cNvSpPr/>
      </dsp:nvSpPr>
      <dsp:spPr>
        <a:xfrm>
          <a:off x="869795" y="712974"/>
          <a:ext cx="2031198" cy="533959"/>
        </a:xfrm>
        <a:prstGeom prst="trapezoid">
          <a:avLst>
            <a:gd name="adj" fmla="val 81448"/>
          </a:avLst>
        </a:prstGeom>
        <a:solidFill>
          <a:schemeClr val="accent5">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Arizona Department of Education</a:t>
          </a:r>
        </a:p>
      </dsp:txBody>
      <dsp:txXfrm>
        <a:off x="1225255" y="712974"/>
        <a:ext cx="1320279" cy="533959"/>
      </dsp:txXfrm>
    </dsp:sp>
    <dsp:sp modelId="{6E8D2281-0FDB-4C88-B7EF-24A78A56150E}">
      <dsp:nvSpPr>
        <dsp:cNvPr id="0" name=""/>
        <dsp:cNvSpPr/>
      </dsp:nvSpPr>
      <dsp:spPr>
        <a:xfrm>
          <a:off x="434897" y="1246933"/>
          <a:ext cx="2900994" cy="533959"/>
        </a:xfrm>
        <a:prstGeom prst="trapezoid">
          <a:avLst>
            <a:gd name="adj" fmla="val 81448"/>
          </a:avLst>
        </a:prstGeom>
        <a:solidFill>
          <a:schemeClr val="accent5">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The Sponsor: </a:t>
          </a:r>
          <a:r>
            <a:rPr lang="en-US" sz="1200" kern="1200" dirty="0">
              <a:latin typeface="Helvetica" panose="020B0604020202020204" pitchFamily="34" charset="0"/>
              <a:cs typeface="Helvetica" panose="020B0604020202020204" pitchFamily="34" charset="0"/>
            </a:rPr>
            <a:t>St</a:t>
          </a:r>
          <a:r>
            <a:rPr lang="en-US" sz="1200" kern="1200" dirty="0"/>
            <a:t>. Mary’s Food Bank Alliance</a:t>
          </a:r>
        </a:p>
      </dsp:txBody>
      <dsp:txXfrm>
        <a:off x="942571" y="1246933"/>
        <a:ext cx="1885646" cy="533959"/>
      </dsp:txXfrm>
    </dsp:sp>
    <dsp:sp modelId="{E7BC84CD-86DB-4A7B-93BB-8544CFA128B6}">
      <dsp:nvSpPr>
        <dsp:cNvPr id="0" name=""/>
        <dsp:cNvSpPr/>
      </dsp:nvSpPr>
      <dsp:spPr>
        <a:xfrm>
          <a:off x="0" y="1780892"/>
          <a:ext cx="3770790" cy="533959"/>
        </a:xfrm>
        <a:prstGeom prst="trapezoid">
          <a:avLst>
            <a:gd name="adj" fmla="val 81448"/>
          </a:avLst>
        </a:prstGeom>
        <a:solidFill>
          <a:schemeClr val="accent5">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Meal Sites: All summer </a:t>
          </a:r>
          <a:r>
            <a:rPr lang="en-US" sz="1200" kern="1200" dirty="0">
              <a:latin typeface="Helvetica" panose="020B0604020202020204" pitchFamily="34" charset="0"/>
              <a:cs typeface="Helvetica" panose="020B0604020202020204" pitchFamily="34" charset="0"/>
            </a:rPr>
            <a:t>sites</a:t>
          </a:r>
          <a:r>
            <a:rPr lang="en-US" sz="1200" kern="1200" dirty="0"/>
            <a:t> operating under our partnership </a:t>
          </a:r>
        </a:p>
      </dsp:txBody>
      <dsp:txXfrm>
        <a:off x="659888" y="1780892"/>
        <a:ext cx="2451013" cy="5339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1E79D10-DCC9-42F9-82FA-B38881F7A01E}" type="datetimeFigureOut">
              <a:rPr lang="en-US" smtClean="0"/>
              <a:t>4/26/2023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51B654E-349A-495B-98D0-0D7348D18E40}" type="slidenum">
              <a:rPr lang="en-US" smtClean="0"/>
              <a:t>‹#›</a:t>
            </a:fld>
            <a:endParaRPr lang="en-US"/>
          </a:p>
        </p:txBody>
      </p:sp>
    </p:spTree>
    <p:extLst>
      <p:ext uri="{BB962C8B-B14F-4D97-AF65-F5344CB8AC3E}">
        <p14:creationId xmlns:p14="http://schemas.microsoft.com/office/powerpoint/2010/main" val="393480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1B654E-349A-495B-98D0-0D7348D18E40}" type="slidenum">
              <a:rPr lang="en-US" smtClean="0"/>
              <a:t>21</a:t>
            </a:fld>
            <a:endParaRPr lang="en-US"/>
          </a:p>
        </p:txBody>
      </p:sp>
    </p:spTree>
    <p:extLst>
      <p:ext uri="{BB962C8B-B14F-4D97-AF65-F5344CB8AC3E}">
        <p14:creationId xmlns:p14="http://schemas.microsoft.com/office/powerpoint/2010/main" val="145524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B654E-349A-495B-98D0-0D7348D18E40}" type="slidenum">
              <a:rPr lang="en-US" smtClean="0"/>
              <a:t>25</a:t>
            </a:fld>
            <a:endParaRPr lang="en-US"/>
          </a:p>
        </p:txBody>
      </p:sp>
    </p:spTree>
    <p:extLst>
      <p:ext uri="{BB962C8B-B14F-4D97-AF65-F5344CB8AC3E}">
        <p14:creationId xmlns:p14="http://schemas.microsoft.com/office/powerpoint/2010/main" val="106857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2A2297-2092-491B-9B0F-9F443750315F}" type="slidenum">
              <a:rPr lang="en-US" smtClean="0"/>
              <a:t>30</a:t>
            </a:fld>
            <a:endParaRPr lang="en-US"/>
          </a:p>
        </p:txBody>
      </p:sp>
    </p:spTree>
    <p:extLst>
      <p:ext uri="{BB962C8B-B14F-4D97-AF65-F5344CB8AC3E}">
        <p14:creationId xmlns:p14="http://schemas.microsoft.com/office/powerpoint/2010/main" val="203913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1B654E-349A-495B-98D0-0D7348D18E40}" type="slidenum">
              <a:rPr lang="en-US" smtClean="0"/>
              <a:t>32</a:t>
            </a:fld>
            <a:endParaRPr lang="en-US"/>
          </a:p>
        </p:txBody>
      </p:sp>
    </p:spTree>
    <p:extLst>
      <p:ext uri="{BB962C8B-B14F-4D97-AF65-F5344CB8AC3E}">
        <p14:creationId xmlns:p14="http://schemas.microsoft.com/office/powerpoint/2010/main" val="271978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B8FB70-0E85-432E-ADF2-29B64F89DEFC}"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59939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8FB70-0E85-432E-ADF2-29B64F89DEFC}"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382441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8FB70-0E85-432E-ADF2-29B64F89DEFC}"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200556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ectangle 3"/>
          <p:cNvSpPr/>
          <p:nvPr/>
        </p:nvSpPr>
        <p:spPr>
          <a:xfrm>
            <a:off x="8305800" y="304800"/>
            <a:ext cx="304800" cy="304800"/>
          </a:xfrm>
          <a:prstGeom prst="rect">
            <a:avLst/>
          </a:prstGeom>
          <a:solidFill>
            <a:srgbClr val="E97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65" charset="-128"/>
            </a:endParaRPr>
          </a:p>
        </p:txBody>
      </p:sp>
      <p:sp>
        <p:nvSpPr>
          <p:cNvPr id="5" name="Rectangle 4"/>
          <p:cNvSpPr/>
          <p:nvPr/>
        </p:nvSpPr>
        <p:spPr>
          <a:xfrm>
            <a:off x="685800" y="1143000"/>
            <a:ext cx="304800" cy="152400"/>
          </a:xfrm>
          <a:prstGeom prst="rect">
            <a:avLst/>
          </a:prstGeom>
          <a:solidFill>
            <a:srgbClr val="E97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65" charset="-128"/>
            </a:endParaRPr>
          </a:p>
        </p:txBody>
      </p:sp>
      <p:sp>
        <p:nvSpPr>
          <p:cNvPr id="6" name="Rounded Rectangle 16"/>
          <p:cNvSpPr>
            <a:spLocks noChangeArrowheads="1"/>
          </p:cNvSpPr>
          <p:nvPr/>
        </p:nvSpPr>
        <p:spPr bwMode="auto">
          <a:xfrm>
            <a:off x="685800" y="304800"/>
            <a:ext cx="7924800" cy="990600"/>
          </a:xfrm>
          <a:prstGeom prst="roundRect">
            <a:avLst>
              <a:gd name="adj" fmla="val 16667"/>
            </a:avLst>
          </a:prstGeom>
          <a:solidFill>
            <a:srgbClr val="E97900"/>
          </a:solidFill>
          <a:ln>
            <a:noFill/>
          </a:ln>
          <a:extLst>
            <a:ext uri="{91240B29-F687-4F45-9708-019B960494DF}">
              <a14:hiddenLine xmlns:a14="http://schemas.microsoft.com/office/drawing/2010/main" w="15875">
                <a:solidFill>
                  <a:srgbClr val="000000"/>
                </a:solidFill>
                <a:round/>
                <a:headEnd/>
                <a:tailEnd/>
              </a14:hiddenLine>
            </a:ext>
          </a:extLst>
        </p:spPr>
        <p:txBody>
          <a:bodyPr anchor="ctr"/>
          <a:lstStyle>
            <a:lvl1pPr>
              <a:defRPr>
                <a:solidFill>
                  <a:schemeClr val="tx1"/>
                </a:solidFill>
                <a:latin typeface="Arial" panose="020B0604020202020204" pitchFamily="34" charset="0"/>
                <a:ea typeface="Osaka"/>
                <a:cs typeface="Osaka"/>
              </a:defRPr>
            </a:lvl1pPr>
            <a:lvl2pPr marL="742950" indent="-285750">
              <a:defRPr>
                <a:solidFill>
                  <a:schemeClr val="tx1"/>
                </a:solidFill>
                <a:latin typeface="Arial" panose="020B0604020202020204" pitchFamily="34" charset="0"/>
                <a:ea typeface="Osaka"/>
                <a:cs typeface="Osaka"/>
              </a:defRPr>
            </a:lvl2pPr>
            <a:lvl3pPr marL="1143000" indent="-228600">
              <a:defRPr>
                <a:solidFill>
                  <a:schemeClr val="tx1"/>
                </a:solidFill>
                <a:latin typeface="Arial" panose="020B0604020202020204" pitchFamily="34" charset="0"/>
                <a:ea typeface="Osaka"/>
                <a:cs typeface="Osaka"/>
              </a:defRPr>
            </a:lvl3pPr>
            <a:lvl4pPr marL="1600200" indent="-228600">
              <a:defRPr>
                <a:solidFill>
                  <a:schemeClr val="tx1"/>
                </a:solidFill>
                <a:latin typeface="Arial" panose="020B0604020202020204" pitchFamily="34" charset="0"/>
                <a:ea typeface="Osaka"/>
                <a:cs typeface="Osaka"/>
              </a:defRPr>
            </a:lvl4pPr>
            <a:lvl5pPr marL="2057400" indent="-228600">
              <a:defRPr>
                <a:solidFill>
                  <a:schemeClr val="tx1"/>
                </a:solidFill>
                <a:latin typeface="Arial" panose="020B0604020202020204" pitchFamily="34" charset="0"/>
                <a:ea typeface="Osaka"/>
                <a:cs typeface="Osaka"/>
              </a:defRPr>
            </a:lvl5pPr>
            <a:lvl6pPr marL="2514600" indent="-228600" eaLnBrk="0" fontAlgn="base" hangingPunct="0">
              <a:spcBef>
                <a:spcPct val="0"/>
              </a:spcBef>
              <a:spcAft>
                <a:spcPct val="0"/>
              </a:spcAft>
              <a:defRPr>
                <a:solidFill>
                  <a:schemeClr val="tx1"/>
                </a:solidFill>
                <a:latin typeface="Arial" panose="020B0604020202020204" pitchFamily="34" charset="0"/>
                <a:ea typeface="Osaka"/>
                <a:cs typeface="Osaka"/>
              </a:defRPr>
            </a:lvl6pPr>
            <a:lvl7pPr marL="2971800" indent="-228600" eaLnBrk="0" fontAlgn="base" hangingPunct="0">
              <a:spcBef>
                <a:spcPct val="0"/>
              </a:spcBef>
              <a:spcAft>
                <a:spcPct val="0"/>
              </a:spcAft>
              <a:defRPr>
                <a:solidFill>
                  <a:schemeClr val="tx1"/>
                </a:solidFill>
                <a:latin typeface="Arial" panose="020B0604020202020204" pitchFamily="34" charset="0"/>
                <a:ea typeface="Osaka"/>
                <a:cs typeface="Osaka"/>
              </a:defRPr>
            </a:lvl7pPr>
            <a:lvl8pPr marL="3429000" indent="-228600" eaLnBrk="0" fontAlgn="base" hangingPunct="0">
              <a:spcBef>
                <a:spcPct val="0"/>
              </a:spcBef>
              <a:spcAft>
                <a:spcPct val="0"/>
              </a:spcAft>
              <a:defRPr>
                <a:solidFill>
                  <a:schemeClr val="tx1"/>
                </a:solidFill>
                <a:latin typeface="Arial" panose="020B0604020202020204" pitchFamily="34" charset="0"/>
                <a:ea typeface="Osaka"/>
                <a:cs typeface="Osaka"/>
              </a:defRPr>
            </a:lvl8pPr>
            <a:lvl9pPr marL="3886200" indent="-228600" eaLnBrk="0" fontAlgn="base" hangingPunct="0">
              <a:spcBef>
                <a:spcPct val="0"/>
              </a:spcBef>
              <a:spcAft>
                <a:spcPct val="0"/>
              </a:spcAft>
              <a:defRPr>
                <a:solidFill>
                  <a:schemeClr val="tx1"/>
                </a:solidFill>
                <a:latin typeface="Arial" panose="020B0604020202020204" pitchFamily="34" charset="0"/>
                <a:ea typeface="Osaka"/>
                <a:cs typeface="Osaka"/>
              </a:defRPr>
            </a:lvl9pPr>
          </a:lstStyle>
          <a:p>
            <a:pPr algn="ctr" eaLnBrk="1" hangingPunct="1"/>
            <a:endParaRPr lang="en-US" altLang="en-US">
              <a:solidFill>
                <a:srgbClr val="FFFFFF"/>
              </a:solidFill>
              <a:latin typeface="Calibri" panose="020F0502020204030204" pitchFamily="34" charset="0"/>
              <a:ea typeface="MS PGothic" panose="020B0600070205080204" pitchFamily="34" charset="-128"/>
            </a:endParaRPr>
          </a:p>
        </p:txBody>
      </p:sp>
      <p:sp>
        <p:nvSpPr>
          <p:cNvPr id="7" name="Title 1"/>
          <p:cNvSpPr>
            <a:spLocks noGrp="1"/>
          </p:cNvSpPr>
          <p:nvPr>
            <p:ph type="title"/>
          </p:nvPr>
        </p:nvSpPr>
        <p:spPr>
          <a:xfrm>
            <a:off x="762000" y="304800"/>
            <a:ext cx="7772400" cy="914400"/>
          </a:xfrm>
        </p:spPr>
        <p:txBody>
          <a:bodyPr/>
          <a:lstStyle>
            <a:lvl1pPr algn="l">
              <a:defRPr>
                <a:solidFill>
                  <a:schemeClr val="bg1"/>
                </a:solidFill>
                <a:latin typeface="Helvetica" pitchFamily="34" charset="0"/>
              </a:defRPr>
            </a:lvl1pPr>
          </a:lstStyle>
          <a:p>
            <a:r>
              <a:rPr lang="en-US"/>
              <a:t>Click to edit Master title style</a:t>
            </a:r>
          </a:p>
        </p:txBody>
      </p:sp>
      <p:sp>
        <p:nvSpPr>
          <p:cNvPr id="8" name="Content Placeholder 2"/>
          <p:cNvSpPr>
            <a:spLocks noGrp="1"/>
          </p:cNvSpPr>
          <p:nvPr>
            <p:ph idx="1"/>
          </p:nvPr>
        </p:nvSpPr>
        <p:spPr>
          <a:xfrm>
            <a:off x="685800" y="1371600"/>
            <a:ext cx="7848600" cy="4190999"/>
          </a:xfrm>
        </p:spPr>
        <p:txBody>
          <a:bodyPr/>
          <a:lstStyle>
            <a:lvl1pPr>
              <a:defRPr baseline="0">
                <a:solidFill>
                  <a:srgbClr val="53682B"/>
                </a:solidFill>
                <a:latin typeface="Helvetica"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5582" y="5182775"/>
            <a:ext cx="2062283" cy="1593582"/>
          </a:xfrm>
          <a:prstGeom prst="rect">
            <a:avLst/>
          </a:prstGeom>
        </p:spPr>
      </p:pic>
    </p:spTree>
    <p:extLst>
      <p:ext uri="{BB962C8B-B14F-4D97-AF65-F5344CB8AC3E}">
        <p14:creationId xmlns:p14="http://schemas.microsoft.com/office/powerpoint/2010/main" val="321271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8FB70-0E85-432E-ADF2-29B64F89DEFC}"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130268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8FB70-0E85-432E-ADF2-29B64F89DEFC}"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425978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B8FB70-0E85-432E-ADF2-29B64F89DEFC}"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204308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B8FB70-0E85-432E-ADF2-29B64F89DEFC}"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205209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B8FB70-0E85-432E-ADF2-29B64F89DEFC}" type="datetimeFigureOut">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390776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8FB70-0E85-432E-ADF2-29B64F89DEFC}"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114773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8FB70-0E85-432E-ADF2-29B64F89DEFC}"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270263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8FB70-0E85-432E-ADF2-29B64F89DEFC}"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325F3-A7F4-4836-A3AC-53EB80CD8E10}" type="slidenum">
              <a:rPr lang="en-US" smtClean="0"/>
              <a:pPr/>
              <a:t>‹#›</a:t>
            </a:fld>
            <a:endParaRPr lang="en-US"/>
          </a:p>
        </p:txBody>
      </p:sp>
    </p:spTree>
    <p:extLst>
      <p:ext uri="{BB962C8B-B14F-4D97-AF65-F5344CB8AC3E}">
        <p14:creationId xmlns:p14="http://schemas.microsoft.com/office/powerpoint/2010/main" val="284761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8FB70-0E85-432E-ADF2-29B64F89DEFC}" type="datetimeFigureOut">
              <a:rPr lang="en-US" smtClean="0"/>
              <a:pPr/>
              <a:t>4/26/2023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325F3-A7F4-4836-A3AC-53EB80CD8E10}" type="slidenum">
              <a:rPr lang="en-US" smtClean="0"/>
              <a:pPr/>
              <a:t>‹#›</a:t>
            </a:fld>
            <a:endParaRPr lang="en-US"/>
          </a:p>
        </p:txBody>
      </p:sp>
    </p:spTree>
    <p:extLst>
      <p:ext uri="{BB962C8B-B14F-4D97-AF65-F5344CB8AC3E}">
        <p14:creationId xmlns:p14="http://schemas.microsoft.com/office/powerpoint/2010/main" val="22058455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firstfoodbank.org/learn/programs/child-feeding/" TargetMode="External"/><Relationship Id="rId5" Type="http://schemas.openxmlformats.org/officeDocument/2006/relationships/hyperlink" Target="mailto:mealcounts@stmarysfoodbank.org"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hyperlink" Target="http://www.firstfoodbank.org/learn/programs/child-feeding/"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drive.google.com/drive/folders/1xeAQgiALn2hmc6-oNmY72MoCAob0Bf6L" TargetMode="External"/><Relationship Id="rId5" Type="http://schemas.openxmlformats.org/officeDocument/2006/relationships/image" Target="../media/image25.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mailto:mldinkins@stmarysfoodbank.org" TargetMode="External"/><Relationship Id="rId3" Type="http://schemas.openxmlformats.org/officeDocument/2006/relationships/slideLayout" Target="../slideLayouts/slideLayout12.xml"/><Relationship Id="rId7" Type="http://schemas.openxmlformats.org/officeDocument/2006/relationships/hyperlink" Target="mailto:amartinez@stmarysfoodbank.org"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mailto:cpham@stmarysfoodbank.org" TargetMode="External"/><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hyperlink" Target="mailto:tlmasias@stmarysfoodbank.org" TargetMode="External"/><Relationship Id="rId4" Type="http://schemas.openxmlformats.org/officeDocument/2006/relationships/notesSlide" Target="../notesSlides/notesSlide4.xml"/><Relationship Id="rId9" Type="http://schemas.openxmlformats.org/officeDocument/2006/relationships/hyperlink" Target="mailto:drocha@stmarysfoodbank.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mailto:program.intake@usda.gov"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1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803400"/>
            <a:ext cx="7772400" cy="1397000"/>
          </a:xfrm>
        </p:spPr>
        <p:txBody>
          <a:bodyPr/>
          <a:lstStyle/>
          <a:p>
            <a:r>
              <a:rPr lang="en-US" b="1" dirty="0">
                <a:latin typeface="Helvetica" panose="020B0604020202020204" pitchFamily="34" charset="0"/>
                <a:cs typeface="Helvetica" panose="020B0604020202020204" pitchFamily="34" charset="0"/>
              </a:rPr>
              <a:t>Summer Feeding</a:t>
            </a:r>
          </a:p>
        </p:txBody>
      </p:sp>
      <p:sp>
        <p:nvSpPr>
          <p:cNvPr id="3" name="Subtitle 2"/>
          <p:cNvSpPr>
            <a:spLocks noGrp="1"/>
          </p:cNvSpPr>
          <p:nvPr>
            <p:ph type="subTitle" idx="1"/>
          </p:nvPr>
        </p:nvSpPr>
        <p:spPr>
          <a:xfrm>
            <a:off x="1752600" y="3378200"/>
            <a:ext cx="6858000" cy="965200"/>
          </a:xfrm>
        </p:spPr>
        <p:txBody>
          <a:bodyPr/>
          <a:lstStyle/>
          <a:p>
            <a:r>
              <a:rPr lang="en-US" b="1" i="1" dirty="0">
                <a:latin typeface="Helvetica" panose="020B0604020202020204" pitchFamily="34" charset="0"/>
                <a:cs typeface="Helvetica" panose="020B0604020202020204" pitchFamily="34" charset="0"/>
              </a:rPr>
              <a:t>2023 Training Guide SFSP</a:t>
            </a:r>
          </a:p>
          <a:p>
            <a:r>
              <a:rPr lang="en-US" b="1" i="1" dirty="0">
                <a:latin typeface="Helvetica" panose="020B0604020202020204" pitchFamily="34" charset="0"/>
                <a:cs typeface="Helvetica" panose="020B0604020202020204" pitchFamily="34" charset="0"/>
              </a:rPr>
              <a:t>Sponsor: St. Mary’s Food Bank Alliance</a:t>
            </a:r>
          </a:p>
          <a:p>
            <a:endParaRPr lang="en-US" dirty="0"/>
          </a:p>
        </p:txBody>
      </p:sp>
      <p:pic>
        <p:nvPicPr>
          <p:cNvPr id="6" name="Picture 2" descr="Food and Nutrition Service"/>
          <p:cNvPicPr>
            <a:picLocks noChangeAspect="1" noChangeArrowheads="1"/>
          </p:cNvPicPr>
          <p:nvPr/>
        </p:nvPicPr>
        <p:blipFill>
          <a:blip r:embed="rId4" cstate="print"/>
          <a:srcRect/>
          <a:stretch>
            <a:fillRect/>
          </a:stretch>
        </p:blipFill>
        <p:spPr bwMode="auto">
          <a:xfrm>
            <a:off x="4075509" y="4688016"/>
            <a:ext cx="1907381" cy="378620"/>
          </a:xfrm>
          <a:prstGeom prst="rect">
            <a:avLst/>
          </a:prstGeom>
          <a:noFill/>
        </p:spPr>
      </p:pic>
      <p:pic>
        <p:nvPicPr>
          <p:cNvPr id="7" name="Picture 4" descr="ADE Logo"/>
          <p:cNvPicPr>
            <a:picLocks noChangeAspect="1" noChangeArrowheads="1"/>
          </p:cNvPicPr>
          <p:nvPr/>
        </p:nvPicPr>
        <p:blipFill>
          <a:blip r:embed="rId5" cstate="print"/>
          <a:srcRect/>
          <a:stretch>
            <a:fillRect/>
          </a:stretch>
        </p:blipFill>
        <p:spPr bwMode="auto">
          <a:xfrm>
            <a:off x="6553200" y="4688016"/>
            <a:ext cx="1727355" cy="385763"/>
          </a:xfrm>
          <a:prstGeom prst="rect">
            <a:avLst/>
          </a:prstGeom>
          <a:noFill/>
        </p:spPr>
      </p:pic>
      <p:pic>
        <p:nvPicPr>
          <p:cNvPr id="8" name="Picture 7"/>
          <p:cNvPicPr>
            <a:picLocks noChangeAspect="1"/>
          </p:cNvPicPr>
          <p:nvPr/>
        </p:nvPicPr>
        <p:blipFill>
          <a:blip r:embed="rId6"/>
          <a:stretch>
            <a:fillRect/>
          </a:stretch>
        </p:blipFill>
        <p:spPr>
          <a:xfrm>
            <a:off x="990600" y="-12577"/>
            <a:ext cx="8153400" cy="1749473"/>
          </a:xfrm>
          <a:prstGeom prst="rect">
            <a:avLst/>
          </a:prstGeom>
        </p:spPr>
      </p:pic>
      <p:pic>
        <p:nvPicPr>
          <p:cNvPr id="9" name="Picture 8">
            <a:extLst>
              <a:ext uri="{FF2B5EF4-FFF2-40B4-BE49-F238E27FC236}">
                <a16:creationId xmlns:a16="http://schemas.microsoft.com/office/drawing/2014/main" id="{A14B41ED-DE27-4FA1-9638-C440AD167EC8}"/>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1" y="4394200"/>
            <a:ext cx="1981200" cy="1397000"/>
          </a:xfrm>
          <a:prstGeom prst="rect">
            <a:avLst/>
          </a:prstGeom>
        </p:spPr>
      </p:pic>
      <p:sp>
        <p:nvSpPr>
          <p:cNvPr id="4" name="Content Placeholder 2">
            <a:extLst>
              <a:ext uri="{FF2B5EF4-FFF2-40B4-BE49-F238E27FC236}">
                <a16:creationId xmlns:a16="http://schemas.microsoft.com/office/drawing/2014/main" id="{AB2D082D-2186-E795-60B0-218246C2795C}"/>
              </a:ext>
            </a:extLst>
          </p:cNvPr>
          <p:cNvSpPr txBox="1">
            <a:spLocks/>
          </p:cNvSpPr>
          <p:nvPr/>
        </p:nvSpPr>
        <p:spPr>
          <a:xfrm>
            <a:off x="6934200" y="6477000"/>
            <a:ext cx="1828800" cy="28909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1200" dirty="0"/>
              <a:t>Updated 3/28/2023</a:t>
            </a:r>
          </a:p>
        </p:txBody>
      </p:sp>
      <p:pic>
        <p:nvPicPr>
          <p:cNvPr id="10" name="Slide 1">
            <a:hlinkClick r:id="" action="ppaction://media"/>
            <a:extLst>
              <a:ext uri="{FF2B5EF4-FFF2-40B4-BE49-F238E27FC236}">
                <a16:creationId xmlns:a16="http://schemas.microsoft.com/office/drawing/2014/main" id="{F5944BC6-56BD-278E-EAAF-76C0451D26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3237" y="5947850"/>
            <a:ext cx="487363" cy="487363"/>
          </a:xfrm>
          <a:prstGeom prst="rect">
            <a:avLst/>
          </a:prstGeom>
        </p:spPr>
      </p:pic>
    </p:spTree>
    <p:extLst>
      <p:ext uri="{BB962C8B-B14F-4D97-AF65-F5344CB8AC3E}">
        <p14:creationId xmlns:p14="http://schemas.microsoft.com/office/powerpoint/2010/main" val="16387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010400" y="5113819"/>
            <a:ext cx="2054530" cy="1457070"/>
          </a:xfrm>
          <a:prstGeom prst="rect">
            <a:avLst/>
          </a:prstGeom>
        </p:spPr>
      </p:pic>
      <p:sp>
        <p:nvSpPr>
          <p:cNvPr id="2" name="Title 1"/>
          <p:cNvSpPr>
            <a:spLocks noGrp="1"/>
          </p:cNvSpPr>
          <p:nvPr>
            <p:ph type="title"/>
          </p:nvPr>
        </p:nvSpPr>
        <p:spPr/>
        <p:txBody>
          <a:bodyPr>
            <a:normAutofit/>
          </a:bodyPr>
          <a:lstStyle/>
          <a:p>
            <a:r>
              <a:rPr lang="en-US" sz="4000" b="1" dirty="0">
                <a:latin typeface="Helvetica" panose="020B0604020202020204" pitchFamily="34" charset="0"/>
                <a:cs typeface="Helvetica" panose="020B0604020202020204" pitchFamily="34" charset="0"/>
              </a:rPr>
              <a:t>Point of Service Meal Counting</a:t>
            </a:r>
          </a:p>
        </p:txBody>
      </p:sp>
      <p:sp>
        <p:nvSpPr>
          <p:cNvPr id="3" name="Content Placeholder 2"/>
          <p:cNvSpPr>
            <a:spLocks noGrp="1"/>
          </p:cNvSpPr>
          <p:nvPr>
            <p:ph idx="1"/>
          </p:nvPr>
        </p:nvSpPr>
        <p:spPr>
          <a:xfrm>
            <a:off x="990600" y="1447799"/>
            <a:ext cx="7921930" cy="5257801"/>
          </a:xfrm>
        </p:spPr>
        <p:txBody>
          <a:bodyPr>
            <a:normAutofit/>
          </a:bodyPr>
          <a:lstStyle/>
          <a:p>
            <a:pPr lvl="0"/>
            <a:r>
              <a:rPr lang="en-US" sz="2100" dirty="0">
                <a:solidFill>
                  <a:schemeClr val="tx1"/>
                </a:solidFill>
                <a:latin typeface="Helvetica" panose="020B0604020202020204" pitchFamily="34" charset="0"/>
                <a:cs typeface="Helvetica" panose="020B0604020202020204" pitchFamily="34" charset="0"/>
              </a:rPr>
              <a:t>Meal counts must be recorded at the time the child receives their meal</a:t>
            </a:r>
          </a:p>
          <a:p>
            <a:pPr lvl="0">
              <a:lnSpc>
                <a:spcPct val="100000"/>
              </a:lnSpc>
              <a:spcBef>
                <a:spcPts val="0"/>
              </a:spcBef>
            </a:pPr>
            <a:r>
              <a:rPr lang="en-US" sz="2100" dirty="0">
                <a:solidFill>
                  <a:schemeClr val="tx1"/>
                </a:solidFill>
                <a:cs typeface="Helvetica" panose="020B0604020202020204" pitchFamily="34" charset="0"/>
              </a:rPr>
              <a:t>One </a:t>
            </a:r>
            <a:r>
              <a:rPr lang="en-US" sz="2100" dirty="0">
                <a:solidFill>
                  <a:schemeClr val="tx1"/>
                </a:solidFill>
                <a:latin typeface="Helvetica" panose="020B0604020202020204" pitchFamily="34" charset="0"/>
                <a:cs typeface="Helvetica" panose="020B0604020202020204" pitchFamily="34" charset="0"/>
              </a:rPr>
              <a:t>meal per child, second meals are not recommended</a:t>
            </a:r>
          </a:p>
          <a:p>
            <a:pPr lvl="1">
              <a:lnSpc>
                <a:spcPct val="100000"/>
              </a:lnSpc>
              <a:spcBef>
                <a:spcPts val="0"/>
              </a:spcBef>
            </a:pPr>
            <a:r>
              <a:rPr lang="en-US" sz="2100" b="1" u="sng" dirty="0">
                <a:latin typeface="Helvetica" panose="020B0604020202020204" pitchFamily="34" charset="0"/>
                <a:cs typeface="Helvetica" panose="020B0604020202020204" pitchFamily="34" charset="0"/>
              </a:rPr>
              <a:t>If there is enough for seconds, please request a reduction to your meal order</a:t>
            </a:r>
          </a:p>
          <a:p>
            <a:pPr lvl="0"/>
            <a:r>
              <a:rPr lang="en-US" sz="2100" dirty="0">
                <a:solidFill>
                  <a:schemeClr val="tx1"/>
                </a:solidFill>
                <a:latin typeface="Helvetica" panose="020B0604020202020204" pitchFamily="34" charset="0"/>
                <a:cs typeface="Helvetica" panose="020B0604020202020204" pitchFamily="34" charset="0"/>
              </a:rPr>
              <a:t>A separate meal count sheet is needed if you are serving Breakfast and Lunch/Supper everyday</a:t>
            </a:r>
            <a:endParaRPr lang="en-US" sz="2100" dirty="0">
              <a:solidFill>
                <a:schemeClr val="tx1"/>
              </a:solidFill>
              <a:cs typeface="Helvetica" panose="020B0604020202020204" pitchFamily="34" charset="0"/>
            </a:endParaRPr>
          </a:p>
          <a:p>
            <a:pPr lvl="1"/>
            <a:r>
              <a:rPr lang="en-US" sz="1900" dirty="0">
                <a:solidFill>
                  <a:schemeClr val="tx1"/>
                </a:solidFill>
                <a:latin typeface="Helvetica" panose="020B0604020202020204" pitchFamily="34" charset="0"/>
                <a:cs typeface="Helvetica" panose="020B0604020202020204" pitchFamily="34" charset="0"/>
              </a:rPr>
              <a:t>Dates and meal type should be clearly selected on the meal count form.</a:t>
            </a:r>
          </a:p>
          <a:p>
            <a:pPr lvl="1"/>
            <a:r>
              <a:rPr lang="en-US" sz="1900" dirty="0">
                <a:latin typeface="Helvetica" panose="020B0604020202020204" pitchFamily="34" charset="0"/>
                <a:cs typeface="Helvetica" panose="020B0604020202020204" pitchFamily="34" charset="0"/>
              </a:rPr>
              <a:t>We will claim a reimbursement for each meal served to each child for the different meal services</a:t>
            </a:r>
          </a:p>
          <a:p>
            <a:r>
              <a:rPr lang="en-US" sz="2500" dirty="0">
                <a:solidFill>
                  <a:schemeClr val="tx1"/>
                </a:solidFill>
                <a:latin typeface="Helvetica" panose="020B0604020202020204" pitchFamily="34" charset="0"/>
                <a:cs typeface="Helvetica" panose="020B0604020202020204" pitchFamily="34" charset="0"/>
              </a:rPr>
              <a:t>Site Leaders cannot go back and fill out forms after meal service is complete</a:t>
            </a:r>
            <a:endParaRPr lang="en-US" sz="2500" dirty="0"/>
          </a:p>
        </p:txBody>
      </p:sp>
      <p:pic>
        <p:nvPicPr>
          <p:cNvPr id="4" name="Slide 10">
            <a:hlinkClick r:id="" action="ppaction://media"/>
            <a:extLst>
              <a:ext uri="{FF2B5EF4-FFF2-40B4-BE49-F238E27FC236}">
                <a16:creationId xmlns:a16="http://schemas.microsoft.com/office/drawing/2014/main" id="{153B22EE-5CD7-F30C-9334-3C32629F8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909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082939" y="5181600"/>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Daily Meal Count Form</a:t>
            </a:r>
          </a:p>
        </p:txBody>
      </p:sp>
      <p:sp>
        <p:nvSpPr>
          <p:cNvPr id="6" name="Content Placeholder 5"/>
          <p:cNvSpPr>
            <a:spLocks noGrp="1"/>
          </p:cNvSpPr>
          <p:nvPr>
            <p:ph idx="1"/>
          </p:nvPr>
        </p:nvSpPr>
        <p:spPr>
          <a:xfrm>
            <a:off x="5029200" y="1590931"/>
            <a:ext cx="3810000" cy="4733670"/>
          </a:xfrm>
        </p:spPr>
        <p:txBody>
          <a:bodyPr>
            <a:normAutofit fontScale="55000" lnSpcReduction="20000"/>
          </a:bodyPr>
          <a:lstStyle/>
          <a:p>
            <a:pPr marL="0" indent="0">
              <a:lnSpc>
                <a:spcPct val="120000"/>
              </a:lnSpc>
              <a:spcBef>
                <a:spcPts val="0"/>
              </a:spcBef>
              <a:buNone/>
            </a:pPr>
            <a:r>
              <a:rPr lang="en-US" sz="2700" dirty="0">
                <a:solidFill>
                  <a:schemeClr val="tx1"/>
                </a:solidFill>
                <a:latin typeface="Helvetica" panose="020B0604020202020204" pitchFamily="34" charset="0"/>
                <a:cs typeface="Helvetica" panose="020B0604020202020204" pitchFamily="34" charset="0"/>
              </a:rPr>
              <a:t>Each day your site will track meal counts on a daily meal count form.</a:t>
            </a:r>
          </a:p>
          <a:p>
            <a:pPr>
              <a:lnSpc>
                <a:spcPct val="120000"/>
              </a:lnSpc>
              <a:spcBef>
                <a:spcPts val="0"/>
              </a:spcBef>
            </a:pPr>
            <a:r>
              <a:rPr lang="en-US" sz="2700" dirty="0">
                <a:solidFill>
                  <a:schemeClr val="tx1"/>
                </a:solidFill>
                <a:latin typeface="Helvetica" panose="020B0604020202020204" pitchFamily="34" charset="0"/>
                <a:cs typeface="Helvetica" panose="020B0604020202020204" pitchFamily="34" charset="0"/>
              </a:rPr>
              <a:t>Weekly meal counts must be discontinued if you were using them for the school year. </a:t>
            </a:r>
          </a:p>
          <a:p>
            <a:pPr>
              <a:lnSpc>
                <a:spcPct val="120000"/>
              </a:lnSpc>
              <a:spcBef>
                <a:spcPts val="0"/>
              </a:spcBef>
            </a:pPr>
            <a:r>
              <a:rPr lang="en-US" sz="2700" dirty="0">
                <a:solidFill>
                  <a:schemeClr val="tx1"/>
                </a:solidFill>
                <a:latin typeface="Helvetica" panose="020B0604020202020204" pitchFamily="34" charset="0"/>
                <a:cs typeface="Helvetica" panose="020B0604020202020204" pitchFamily="34" charset="0"/>
              </a:rPr>
              <a:t>Meal counts should include:</a:t>
            </a:r>
          </a:p>
          <a:p>
            <a:pPr lvl="1">
              <a:lnSpc>
                <a:spcPct val="120000"/>
              </a:lnSpc>
              <a:spcBef>
                <a:spcPts val="0"/>
              </a:spcBef>
            </a:pPr>
            <a:r>
              <a:rPr lang="en-US" sz="2500" b="1" dirty="0">
                <a:latin typeface="Helvetica" panose="020B0604020202020204" pitchFamily="34" charset="0"/>
                <a:cs typeface="Helvetica" panose="020B0604020202020204" pitchFamily="34" charset="0"/>
              </a:rPr>
              <a:t>Name of your site</a:t>
            </a:r>
          </a:p>
          <a:p>
            <a:pPr lvl="1">
              <a:lnSpc>
                <a:spcPct val="120000"/>
              </a:lnSpc>
              <a:spcBef>
                <a:spcPts val="0"/>
              </a:spcBef>
            </a:pPr>
            <a:r>
              <a:rPr lang="en-US" sz="2500" b="1" dirty="0">
                <a:latin typeface="Helvetica" panose="020B0604020202020204" pitchFamily="34" charset="0"/>
                <a:cs typeface="Helvetica" panose="020B0604020202020204" pitchFamily="34" charset="0"/>
              </a:rPr>
              <a:t>Number of meals delivered</a:t>
            </a:r>
          </a:p>
          <a:p>
            <a:pPr lvl="1">
              <a:lnSpc>
                <a:spcPct val="120000"/>
              </a:lnSpc>
              <a:spcBef>
                <a:spcPts val="0"/>
              </a:spcBef>
            </a:pPr>
            <a:r>
              <a:rPr lang="en-US" sz="2500" b="1" dirty="0">
                <a:latin typeface="Helvetica" panose="020B0604020202020204" pitchFamily="34" charset="0"/>
                <a:cs typeface="Helvetica" panose="020B0604020202020204" pitchFamily="34" charset="0"/>
              </a:rPr>
              <a:t>Total number of first meals served</a:t>
            </a:r>
          </a:p>
          <a:p>
            <a:pPr lvl="1">
              <a:lnSpc>
                <a:spcPct val="120000"/>
              </a:lnSpc>
              <a:spcBef>
                <a:spcPts val="0"/>
              </a:spcBef>
            </a:pPr>
            <a:r>
              <a:rPr lang="en-US" sz="2500" b="1" dirty="0">
                <a:latin typeface="Helvetica" panose="020B0604020202020204" pitchFamily="34" charset="0"/>
                <a:cs typeface="Helvetica" panose="020B0604020202020204" pitchFamily="34" charset="0"/>
              </a:rPr>
              <a:t>Temperature log for day</a:t>
            </a:r>
          </a:p>
          <a:p>
            <a:pPr lvl="1">
              <a:lnSpc>
                <a:spcPct val="120000"/>
              </a:lnSpc>
              <a:spcBef>
                <a:spcPts val="0"/>
              </a:spcBef>
            </a:pPr>
            <a:r>
              <a:rPr lang="en-US" sz="2500" b="1" dirty="0">
                <a:latin typeface="Helvetica" panose="020B0604020202020204" pitchFamily="34" charset="0"/>
                <a:cs typeface="Helvetica" panose="020B0604020202020204" pitchFamily="34" charset="0"/>
              </a:rPr>
              <a:t>Signature of staff or supervisor </a:t>
            </a:r>
            <a:r>
              <a:rPr lang="en-US" sz="2500" dirty="0">
                <a:latin typeface="Helvetica" panose="020B0604020202020204" pitchFamily="34" charset="0"/>
                <a:cs typeface="Helvetica" panose="020B0604020202020204" pitchFamily="34" charset="0"/>
              </a:rPr>
              <a:t>acknowledging the form has been filled out consistent with program requirements.</a:t>
            </a:r>
          </a:p>
          <a:p>
            <a:pPr marL="457200" lvl="1" indent="0">
              <a:lnSpc>
                <a:spcPct val="120000"/>
              </a:lnSpc>
              <a:spcBef>
                <a:spcPts val="0"/>
              </a:spcBef>
              <a:buNone/>
            </a:pPr>
            <a:endParaRPr lang="en-US" sz="2500" dirty="0">
              <a:latin typeface="Helvetica" panose="020B0604020202020204" pitchFamily="34" charset="0"/>
              <a:cs typeface="Helvetica" panose="020B0604020202020204" pitchFamily="34" charset="0"/>
            </a:endParaRPr>
          </a:p>
          <a:p>
            <a:pPr>
              <a:lnSpc>
                <a:spcPct val="120000"/>
              </a:lnSpc>
              <a:spcBef>
                <a:spcPts val="0"/>
              </a:spcBef>
            </a:pPr>
            <a:r>
              <a:rPr lang="en-US" sz="2700" dirty="0">
                <a:solidFill>
                  <a:schemeClr val="tx1"/>
                </a:solidFill>
                <a:latin typeface="Helvetica" panose="020B0604020202020204" pitchFamily="34" charset="0"/>
                <a:cs typeface="Helvetica" panose="020B0604020202020204" pitchFamily="34" charset="0"/>
              </a:rPr>
              <a:t>If meals count forms are incomplete or unsatisfactory, they may be returned to your site </a:t>
            </a:r>
            <a:r>
              <a:rPr lang="en-US" sz="2700" dirty="0">
                <a:solidFill>
                  <a:schemeClr val="tx1"/>
                </a:solidFill>
                <a:cs typeface="Helvetica" panose="020B0604020202020204" pitchFamily="34" charset="0"/>
              </a:rPr>
              <a:t>for correction.</a:t>
            </a:r>
            <a:endParaRPr lang="en-US" sz="2700" dirty="0">
              <a:solidFill>
                <a:schemeClr val="tx1"/>
              </a:solidFill>
              <a:latin typeface="Helvetica" panose="020B0604020202020204" pitchFamily="34" charset="0"/>
              <a:cs typeface="Helvetica" panose="020B0604020202020204" pitchFamily="34" charset="0"/>
            </a:endParaRPr>
          </a:p>
          <a:p>
            <a:pPr>
              <a:lnSpc>
                <a:spcPct val="120000"/>
              </a:lnSpc>
              <a:spcBef>
                <a:spcPts val="0"/>
              </a:spcBef>
            </a:pPr>
            <a:r>
              <a:rPr lang="en-US" sz="2700" dirty="0">
                <a:solidFill>
                  <a:schemeClr val="tx1"/>
                </a:solidFill>
                <a:latin typeface="Helvetica" panose="020B0604020202020204" pitchFamily="34" charset="0"/>
                <a:cs typeface="Helvetica" panose="020B0604020202020204" pitchFamily="34" charset="0"/>
              </a:rPr>
              <a:t>Please use dark ink to ensure high quality meal count submissions</a:t>
            </a:r>
          </a:p>
          <a:p>
            <a:pPr marL="457200" lvl="1" indent="0">
              <a:lnSpc>
                <a:spcPct val="120000"/>
              </a:lnSpc>
              <a:spcBef>
                <a:spcPts val="0"/>
              </a:spcBef>
              <a:buNone/>
            </a:pPr>
            <a:endParaRPr lang="en-US" sz="2600" dirty="0">
              <a:latin typeface="Helvetica" panose="020B0604020202020204" pitchFamily="34" charset="0"/>
              <a:cs typeface="Helvetica" panose="020B0604020202020204" pitchFamily="34" charset="0"/>
            </a:endParaRPr>
          </a:p>
        </p:txBody>
      </p:sp>
      <p:pic>
        <p:nvPicPr>
          <p:cNvPr id="5" name="Picture 4" descr="Table&#10;&#10;Description automatically generated">
            <a:extLst>
              <a:ext uri="{FF2B5EF4-FFF2-40B4-BE49-F238E27FC236}">
                <a16:creationId xmlns:a16="http://schemas.microsoft.com/office/drawing/2014/main" id="{24A2AB78-11EC-474E-9B92-8106EB498E63}"/>
              </a:ext>
            </a:extLst>
          </p:cNvPr>
          <p:cNvPicPr>
            <a:picLocks noChangeAspect="1"/>
          </p:cNvPicPr>
          <p:nvPr/>
        </p:nvPicPr>
        <p:blipFill rotWithShape="1">
          <a:blip r:embed="rId5">
            <a:extLst>
              <a:ext uri="{28A0092B-C50C-407E-A947-70E740481C1C}">
                <a14:useLocalDpi xmlns:a14="http://schemas.microsoft.com/office/drawing/2010/main" val="0"/>
              </a:ext>
            </a:extLst>
          </a:blip>
          <a:srcRect l="3725" t="1113" r="3140" b="867"/>
          <a:stretch/>
        </p:blipFill>
        <p:spPr>
          <a:xfrm>
            <a:off x="1066800" y="1322426"/>
            <a:ext cx="3962400" cy="5533510"/>
          </a:xfrm>
          <a:prstGeom prst="rect">
            <a:avLst/>
          </a:prstGeom>
        </p:spPr>
      </p:pic>
      <p:pic>
        <p:nvPicPr>
          <p:cNvPr id="4" name="Slide 11">
            <a:hlinkClick r:id="" action="ppaction://media"/>
            <a:extLst>
              <a:ext uri="{FF2B5EF4-FFF2-40B4-BE49-F238E27FC236}">
                <a16:creationId xmlns:a16="http://schemas.microsoft.com/office/drawing/2014/main" id="{18DAAF6B-4542-DEE4-EBF8-21F6D2AB24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1618" y="6080919"/>
            <a:ext cx="487363" cy="487363"/>
          </a:xfrm>
          <a:prstGeom prst="rect">
            <a:avLst/>
          </a:prstGeom>
        </p:spPr>
      </p:pic>
    </p:spTree>
    <p:extLst>
      <p:ext uri="{BB962C8B-B14F-4D97-AF65-F5344CB8AC3E}">
        <p14:creationId xmlns:p14="http://schemas.microsoft.com/office/powerpoint/2010/main" val="15600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2F80-7ACE-4B9C-82BC-A7FA79BE49C3}"/>
              </a:ext>
            </a:extLst>
          </p:cNvPr>
          <p:cNvSpPr>
            <a:spLocks noGrp="1"/>
          </p:cNvSpPr>
          <p:nvPr>
            <p:ph type="title"/>
          </p:nvPr>
        </p:nvSpPr>
        <p:spPr>
          <a:xfrm>
            <a:off x="762000" y="304800"/>
            <a:ext cx="7772400" cy="990600"/>
          </a:xfrm>
        </p:spPr>
        <p:txBody>
          <a:bodyPr>
            <a:noAutofit/>
          </a:bodyPr>
          <a:lstStyle/>
          <a:p>
            <a:r>
              <a:rPr lang="en-US" sz="3600" dirty="0"/>
              <a:t>Daily Meal Count Form - Example</a:t>
            </a:r>
          </a:p>
        </p:txBody>
      </p:sp>
      <p:pic>
        <p:nvPicPr>
          <p:cNvPr id="4" name="Picture 3">
            <a:extLst>
              <a:ext uri="{FF2B5EF4-FFF2-40B4-BE49-F238E27FC236}">
                <a16:creationId xmlns:a16="http://schemas.microsoft.com/office/drawing/2014/main" id="{5AF84A30-8CC4-45D5-A40E-FF0C40B8BDA4}"/>
              </a:ext>
            </a:extLst>
          </p:cNvPr>
          <p:cNvPicPr>
            <a:picLocks noChangeAspect="1"/>
          </p:cNvPicPr>
          <p:nvPr/>
        </p:nvPicPr>
        <p:blipFill>
          <a:blip r:embed="rId4"/>
          <a:stretch>
            <a:fillRect/>
          </a:stretch>
        </p:blipFill>
        <p:spPr>
          <a:xfrm>
            <a:off x="7082939" y="5181600"/>
            <a:ext cx="2054530" cy="145707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8A360AE6-3757-4072-80B2-CEC309B2A0DA}"/>
              </a:ext>
            </a:extLst>
          </p:cNvPr>
          <p:cNvPicPr>
            <a:picLocks noChangeAspect="1"/>
          </p:cNvPicPr>
          <p:nvPr/>
        </p:nvPicPr>
        <p:blipFill rotWithShape="1">
          <a:blip r:embed="rId5">
            <a:extLst>
              <a:ext uri="{28A0092B-C50C-407E-A947-70E740481C1C}">
                <a14:useLocalDpi xmlns:a14="http://schemas.microsoft.com/office/drawing/2010/main" val="0"/>
              </a:ext>
            </a:extLst>
          </a:blip>
          <a:srcRect t="1388" r="2208"/>
          <a:stretch/>
        </p:blipFill>
        <p:spPr>
          <a:xfrm>
            <a:off x="990600" y="1371599"/>
            <a:ext cx="4114800" cy="5355313"/>
          </a:xfrm>
          <a:prstGeom prst="rect">
            <a:avLst/>
          </a:prstGeom>
        </p:spPr>
      </p:pic>
      <p:sp>
        <p:nvSpPr>
          <p:cNvPr id="7" name="TextBox 6">
            <a:extLst>
              <a:ext uri="{FF2B5EF4-FFF2-40B4-BE49-F238E27FC236}">
                <a16:creationId xmlns:a16="http://schemas.microsoft.com/office/drawing/2014/main" id="{525434DE-3674-497B-80A7-857EB8446C68}"/>
              </a:ext>
            </a:extLst>
          </p:cNvPr>
          <p:cNvSpPr txBox="1"/>
          <p:nvPr/>
        </p:nvSpPr>
        <p:spPr>
          <a:xfrm>
            <a:off x="5105400" y="1591322"/>
            <a:ext cx="3886200" cy="5078313"/>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Here is a completed meal count form notice:</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Temperature of equipment used to store meals is clearly logged</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Meal count form has site name, date meals were served and the total number of meals available is filled out.</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First meals served to children is tallied on meal count form individually.</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Total Number of first meals is written in box #2</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Meal service supervisor has signed and dated the meal count form.</a:t>
            </a:r>
          </a:p>
        </p:txBody>
      </p:sp>
      <p:pic>
        <p:nvPicPr>
          <p:cNvPr id="3" name="Slide 12">
            <a:hlinkClick r:id="" action="ppaction://media"/>
            <a:extLst>
              <a:ext uri="{FF2B5EF4-FFF2-40B4-BE49-F238E27FC236}">
                <a16:creationId xmlns:a16="http://schemas.microsoft.com/office/drawing/2014/main" id="{0CF14F76-5BAA-3209-37B3-54F023410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509" y="5910135"/>
            <a:ext cx="487362" cy="487363"/>
          </a:xfrm>
          <a:prstGeom prst="rect">
            <a:avLst/>
          </a:prstGeom>
        </p:spPr>
      </p:pic>
    </p:spTree>
    <p:extLst>
      <p:ext uri="{BB962C8B-B14F-4D97-AF65-F5344CB8AC3E}">
        <p14:creationId xmlns:p14="http://schemas.microsoft.com/office/powerpoint/2010/main" val="49759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00652C-38B5-41CB-B35F-2AD61AA7C6F1}"/>
              </a:ext>
            </a:extLst>
          </p:cNvPr>
          <p:cNvSpPr/>
          <p:nvPr/>
        </p:nvSpPr>
        <p:spPr>
          <a:xfrm>
            <a:off x="7239000" y="53340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BC5EB6-F103-47B6-9E83-94EF7313CFF3}"/>
              </a:ext>
            </a:extLst>
          </p:cNvPr>
          <p:cNvSpPr>
            <a:spLocks noGrp="1"/>
          </p:cNvSpPr>
          <p:nvPr>
            <p:ph type="title"/>
          </p:nvPr>
        </p:nvSpPr>
        <p:spPr>
          <a:xfrm>
            <a:off x="762001" y="304800"/>
            <a:ext cx="7772400" cy="1066800"/>
          </a:xfrm>
        </p:spPr>
        <p:txBody>
          <a:bodyPr>
            <a:normAutofit fontScale="90000"/>
          </a:bodyPr>
          <a:lstStyle/>
          <a:p>
            <a:r>
              <a:rPr lang="en-US" sz="3600" b="1" dirty="0"/>
              <a:t>Things you can do to improve Meal Count Quality</a:t>
            </a:r>
          </a:p>
        </p:txBody>
      </p:sp>
      <p:sp>
        <p:nvSpPr>
          <p:cNvPr id="4" name="Content Placeholder 3">
            <a:extLst>
              <a:ext uri="{FF2B5EF4-FFF2-40B4-BE49-F238E27FC236}">
                <a16:creationId xmlns:a16="http://schemas.microsoft.com/office/drawing/2014/main" id="{0992E0AC-89E5-4B28-8A8A-26F1BD69EA0F}"/>
              </a:ext>
            </a:extLst>
          </p:cNvPr>
          <p:cNvSpPr>
            <a:spLocks noGrp="1"/>
          </p:cNvSpPr>
          <p:nvPr>
            <p:ph idx="1"/>
          </p:nvPr>
        </p:nvSpPr>
        <p:spPr>
          <a:xfrm>
            <a:off x="1295400" y="1371600"/>
            <a:ext cx="7239000" cy="4926477"/>
          </a:xfrm>
          <a:prstGeom prst="rect">
            <a:avLst/>
          </a:prstGeom>
        </p:spPr>
        <p:txBody>
          <a:bodyPr wrap="square">
            <a:spAutoFit/>
          </a:bodyPr>
          <a:lstStyle/>
          <a:p>
            <a:pPr marL="514350" marR="0" lvl="0" indent="-514350">
              <a:buFont typeface="+mj-lt"/>
              <a:buAutoNum type="arabicPeriod"/>
              <a:tabLst>
                <a:tab pos="457200" algn="l"/>
              </a:tabLst>
            </a:pPr>
            <a:r>
              <a:rPr lang="en-US" sz="2400" dirty="0">
                <a:solidFill>
                  <a:schemeClr val="tx1"/>
                </a:solidFill>
                <a:latin typeface="Arial" panose="020B0604020202020204" pitchFamily="34" charset="0"/>
                <a:ea typeface="Calibri" panose="020F0502020204030204" pitchFamily="34" charset="0"/>
              </a:rPr>
              <a:t>Use a dark </a:t>
            </a:r>
            <a:r>
              <a:rPr lang="en-US" sz="2400" b="1" u="sng" dirty="0">
                <a:solidFill>
                  <a:schemeClr val="tx1"/>
                </a:solidFill>
                <a:latin typeface="Arial" panose="020B0604020202020204" pitchFamily="34" charset="0"/>
                <a:ea typeface="Calibri" panose="020F0502020204030204" pitchFamily="34" charset="0"/>
              </a:rPr>
              <a:t>blue or black pen</a:t>
            </a:r>
            <a:r>
              <a:rPr lang="en-US" sz="2400" dirty="0">
                <a:solidFill>
                  <a:schemeClr val="tx1"/>
                </a:solidFill>
                <a:latin typeface="Arial" panose="020B0604020202020204" pitchFamily="34" charset="0"/>
                <a:ea typeface="Calibri" panose="020F0502020204030204" pitchFamily="34" charset="0"/>
              </a:rPr>
              <a:t> to make sure electronic submission can be read.</a:t>
            </a:r>
            <a:endParaRPr lang="en-US" sz="2400" dirty="0">
              <a:solidFill>
                <a:schemeClr val="tx1"/>
              </a:solidFill>
              <a:latin typeface="Calibri" panose="020F0502020204030204" pitchFamily="34" charset="0"/>
              <a:ea typeface="Calibri" panose="020F0502020204030204" pitchFamily="34" charset="0"/>
            </a:endParaRPr>
          </a:p>
          <a:p>
            <a:pPr marL="514350" marR="0" lvl="0" indent="-514350">
              <a:buFont typeface="+mj-lt"/>
              <a:buAutoNum type="arabicPeriod"/>
              <a:tabLst>
                <a:tab pos="457200" algn="l"/>
              </a:tabLst>
            </a:pPr>
            <a:r>
              <a:rPr lang="en-US" sz="2400" dirty="0">
                <a:solidFill>
                  <a:schemeClr val="tx1"/>
                </a:solidFill>
                <a:latin typeface="Arial" panose="020B0604020202020204" pitchFamily="34" charset="0"/>
                <a:ea typeface="Calibri" panose="020F0502020204030204" pitchFamily="34" charset="0"/>
              </a:rPr>
              <a:t>Clearly write the </a:t>
            </a:r>
            <a:r>
              <a:rPr lang="en-US" sz="2400" b="1" dirty="0">
                <a:solidFill>
                  <a:schemeClr val="tx1"/>
                </a:solidFill>
                <a:latin typeface="Arial" panose="020B0604020202020204" pitchFamily="34" charset="0"/>
                <a:ea typeface="Calibri" panose="020F0502020204030204" pitchFamily="34" charset="0"/>
              </a:rPr>
              <a:t>name of your site</a:t>
            </a:r>
            <a:r>
              <a:rPr lang="en-US" sz="2400" dirty="0">
                <a:solidFill>
                  <a:schemeClr val="tx1"/>
                </a:solidFill>
                <a:latin typeface="Arial" panose="020B0604020202020204" pitchFamily="34" charset="0"/>
                <a:ea typeface="Calibri" panose="020F0502020204030204" pitchFamily="34" charset="0"/>
              </a:rPr>
              <a:t> and </a:t>
            </a:r>
            <a:r>
              <a:rPr lang="en-US" sz="2400" b="1" dirty="0">
                <a:solidFill>
                  <a:schemeClr val="tx1"/>
                </a:solidFill>
                <a:latin typeface="Arial" panose="020B0604020202020204" pitchFamily="34" charset="0"/>
                <a:ea typeface="Calibri" panose="020F0502020204030204" pitchFamily="34" charset="0"/>
              </a:rPr>
              <a:t>dates of service</a:t>
            </a:r>
            <a:r>
              <a:rPr lang="en-US" sz="2400" dirty="0">
                <a:solidFill>
                  <a:schemeClr val="tx1"/>
                </a:solidFill>
                <a:latin typeface="Arial" panose="020B0604020202020204" pitchFamily="34" charset="0"/>
                <a:ea typeface="Calibri" panose="020F0502020204030204" pitchFamily="34" charset="0"/>
              </a:rPr>
              <a:t> on the meal count form. </a:t>
            </a:r>
          </a:p>
          <a:p>
            <a:pPr marL="514350" marR="0" lvl="0" indent="-514350">
              <a:buFont typeface="+mj-lt"/>
              <a:buAutoNum type="arabicPeriod"/>
              <a:tabLst>
                <a:tab pos="457200" algn="l"/>
              </a:tabLst>
            </a:pPr>
            <a:r>
              <a:rPr lang="en-US" sz="2400" dirty="0">
                <a:solidFill>
                  <a:schemeClr val="tx1"/>
                </a:solidFill>
                <a:latin typeface="Arial" panose="020B0604020202020204" pitchFamily="34" charset="0"/>
                <a:ea typeface="Calibri" panose="020F0502020204030204" pitchFamily="34" charset="0"/>
              </a:rPr>
              <a:t>Before sending meal counts check scan or fax to make sure all pages are attached and whole form can be seen. </a:t>
            </a:r>
            <a:endParaRPr lang="en-US" sz="2400" dirty="0">
              <a:solidFill>
                <a:schemeClr val="tx1"/>
              </a:solidFill>
              <a:latin typeface="Calibri" panose="020F0502020204030204" pitchFamily="34" charset="0"/>
              <a:ea typeface="Calibri" panose="020F0502020204030204" pitchFamily="34" charset="0"/>
            </a:endParaRPr>
          </a:p>
          <a:p>
            <a:pPr marL="514350" marR="0" lvl="0" indent="-514350">
              <a:buFont typeface="+mj-lt"/>
              <a:buAutoNum type="arabicPeriod"/>
              <a:tabLst>
                <a:tab pos="457200" algn="l"/>
              </a:tabLst>
            </a:pPr>
            <a:r>
              <a:rPr lang="en-US" sz="2400" dirty="0">
                <a:solidFill>
                  <a:schemeClr val="tx1"/>
                </a:solidFill>
                <a:latin typeface="Arial" panose="020B0604020202020204" pitchFamily="34" charset="0"/>
                <a:ea typeface="Calibri" panose="020F0502020204030204" pitchFamily="34" charset="0"/>
              </a:rPr>
              <a:t>Before scanning or faxing please make sure all  meal count forms are signed. </a:t>
            </a:r>
            <a:endParaRPr lang="en-US" sz="2400" dirty="0">
              <a:solidFill>
                <a:schemeClr val="tx1"/>
              </a:solidFill>
              <a:latin typeface="Calibri" panose="020F0502020204030204" pitchFamily="34" charset="0"/>
              <a:ea typeface="Calibri" panose="020F0502020204030204" pitchFamily="34" charset="0"/>
            </a:endParaRPr>
          </a:p>
          <a:p>
            <a:pPr marL="514350" marR="0" lvl="0" indent="-514350">
              <a:buFont typeface="+mj-lt"/>
              <a:buAutoNum type="arabicPeriod"/>
              <a:tabLst>
                <a:tab pos="457200" algn="l"/>
              </a:tabLst>
            </a:pPr>
            <a:r>
              <a:rPr lang="en-US" sz="2400" dirty="0">
                <a:solidFill>
                  <a:schemeClr val="tx1"/>
                </a:solidFill>
                <a:latin typeface="Arial" panose="020B0604020202020204" pitchFamily="34" charset="0"/>
                <a:ea typeface="Calibri" panose="020F0502020204030204" pitchFamily="34" charset="0"/>
              </a:rPr>
              <a:t>If we catch errors or omissions in meal documentation, we will send meal count back for corrections. Please send corrections to us as soon as possible.</a:t>
            </a:r>
            <a:endParaRPr lang="en-US" sz="2400" dirty="0">
              <a:solidFill>
                <a:schemeClr val="tx1"/>
              </a:solidFill>
              <a:latin typeface="Calibri" panose="020F0502020204030204" pitchFamily="34" charset="0"/>
              <a:ea typeface="Calibri" panose="020F0502020204030204" pitchFamily="34" charset="0"/>
            </a:endParaRPr>
          </a:p>
        </p:txBody>
      </p:sp>
      <p:pic>
        <p:nvPicPr>
          <p:cNvPr id="3" name="Slide 13">
            <a:hlinkClick r:id="" action="ppaction://media"/>
            <a:extLst>
              <a:ext uri="{FF2B5EF4-FFF2-40B4-BE49-F238E27FC236}">
                <a16:creationId xmlns:a16="http://schemas.microsoft.com/office/drawing/2014/main" id="{D4B9D936-96E7-8AFD-A176-B1218E4917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5757" y="6065838"/>
            <a:ext cx="487362" cy="487362"/>
          </a:xfrm>
          <a:prstGeom prst="rect">
            <a:avLst/>
          </a:prstGeom>
        </p:spPr>
      </p:pic>
    </p:spTree>
    <p:extLst>
      <p:ext uri="{BB962C8B-B14F-4D97-AF65-F5344CB8AC3E}">
        <p14:creationId xmlns:p14="http://schemas.microsoft.com/office/powerpoint/2010/main" val="20584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Block and Fraudulent Claiming</a:t>
            </a:r>
          </a:p>
        </p:txBody>
      </p:sp>
      <p:sp>
        <p:nvSpPr>
          <p:cNvPr id="4" name="Content Placeholder 3"/>
          <p:cNvSpPr>
            <a:spLocks noGrp="1"/>
          </p:cNvSpPr>
          <p:nvPr>
            <p:ph idx="1"/>
          </p:nvPr>
        </p:nvSpPr>
        <p:spPr>
          <a:xfrm>
            <a:off x="1066800" y="1371600"/>
            <a:ext cx="7696200" cy="5257800"/>
          </a:xfrm>
        </p:spPr>
        <p:txBody>
          <a:bodyPr>
            <a:normAutofit/>
          </a:bodyPr>
          <a:lstStyle/>
          <a:p>
            <a:pPr marL="0" indent="0">
              <a:lnSpc>
                <a:spcPct val="100000"/>
              </a:lnSpc>
              <a:buNone/>
            </a:pPr>
            <a:r>
              <a:rPr lang="en-US" sz="2400" dirty="0">
                <a:solidFill>
                  <a:schemeClr val="tx1"/>
                </a:solidFill>
              </a:rPr>
              <a:t>Block claiming is when the same number of meals are distributed everyday to the same children with no variation.</a:t>
            </a:r>
          </a:p>
          <a:p>
            <a:pPr marL="0" indent="0">
              <a:lnSpc>
                <a:spcPct val="100000"/>
              </a:lnSpc>
              <a:buNone/>
            </a:pPr>
            <a:r>
              <a:rPr lang="en-US" sz="2400" b="1" u="sng" dirty="0">
                <a:solidFill>
                  <a:schemeClr val="tx1"/>
                </a:solidFill>
              </a:rPr>
              <a:t>Block Claiming is not allowed  </a:t>
            </a:r>
          </a:p>
          <a:p>
            <a:pPr>
              <a:lnSpc>
                <a:spcPct val="100000"/>
              </a:lnSpc>
            </a:pPr>
            <a:r>
              <a:rPr lang="en-US" sz="1900" dirty="0">
                <a:solidFill>
                  <a:schemeClr val="tx1"/>
                </a:solidFill>
              </a:rPr>
              <a:t>Block claiming also indicates that Point of Service meal counts may not be occurring, and forms are filled out hours or days after meal service is complete.</a:t>
            </a:r>
          </a:p>
          <a:p>
            <a:pPr>
              <a:lnSpc>
                <a:spcPct val="100000"/>
              </a:lnSpc>
            </a:pPr>
            <a:r>
              <a:rPr lang="en-US" sz="1900" dirty="0">
                <a:solidFill>
                  <a:schemeClr val="tx1"/>
                </a:solidFill>
              </a:rPr>
              <a:t>If block claiming is suspected a monitoring visit/audit of meal counts will be conducted by a member of the Child Nutrition Team. This monitoring visit will occur within 30 business days of the finding.</a:t>
            </a:r>
          </a:p>
          <a:p>
            <a:pPr>
              <a:lnSpc>
                <a:spcPct val="100000"/>
              </a:lnSpc>
            </a:pPr>
            <a:r>
              <a:rPr lang="en-US" sz="1900" dirty="0">
                <a:solidFill>
                  <a:schemeClr val="tx1"/>
                </a:solidFill>
              </a:rPr>
              <a:t>If a block claim is confirmed, further action may be taken including probation or inactivation of the program at the partner agency site</a:t>
            </a:r>
          </a:p>
          <a:p>
            <a:pPr marL="0" indent="0">
              <a:lnSpc>
                <a:spcPct val="100000"/>
              </a:lnSpc>
              <a:buNone/>
            </a:pPr>
            <a:endParaRPr lang="en-US" sz="1900" dirty="0">
              <a:solidFill>
                <a:schemeClr val="tx1"/>
              </a:solidFill>
            </a:endParaRPr>
          </a:p>
        </p:txBody>
      </p:sp>
      <p:sp>
        <p:nvSpPr>
          <p:cNvPr id="3" name="Rectangle 2">
            <a:extLst>
              <a:ext uri="{FF2B5EF4-FFF2-40B4-BE49-F238E27FC236}">
                <a16:creationId xmlns:a16="http://schemas.microsoft.com/office/drawing/2014/main" id="{6E7A1674-4874-4126-87A6-6701348D8BCF}"/>
              </a:ext>
            </a:extLst>
          </p:cNvPr>
          <p:cNvSpPr/>
          <p:nvPr/>
        </p:nvSpPr>
        <p:spPr>
          <a:xfrm>
            <a:off x="7162800" y="5486400"/>
            <a:ext cx="18288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lide 14">
            <a:hlinkClick r:id="" action="ppaction://media"/>
            <a:extLst>
              <a:ext uri="{FF2B5EF4-FFF2-40B4-BE49-F238E27FC236}">
                <a16:creationId xmlns:a16="http://schemas.microsoft.com/office/drawing/2014/main" id="{3194B41B-91AB-A208-6510-50BC0606F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7038" y="6107291"/>
            <a:ext cx="487362" cy="487363"/>
          </a:xfrm>
          <a:prstGeom prst="rect">
            <a:avLst/>
          </a:prstGeom>
        </p:spPr>
      </p:pic>
    </p:spTree>
    <p:extLst>
      <p:ext uri="{BB962C8B-B14F-4D97-AF65-F5344CB8AC3E}">
        <p14:creationId xmlns:p14="http://schemas.microsoft.com/office/powerpoint/2010/main" val="397614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80430D-1C03-4B67-954C-574DC3FEA42D}"/>
              </a:ext>
            </a:extLst>
          </p:cNvPr>
          <p:cNvSpPr/>
          <p:nvPr/>
        </p:nvSpPr>
        <p:spPr>
          <a:xfrm>
            <a:off x="7162800" y="5410200"/>
            <a:ext cx="1676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b="1" dirty="0"/>
              <a:t>Red Flags for Block Claiming</a:t>
            </a:r>
          </a:p>
        </p:txBody>
      </p:sp>
      <p:sp>
        <p:nvSpPr>
          <p:cNvPr id="4" name="Content Placeholder 3"/>
          <p:cNvSpPr>
            <a:spLocks noGrp="1"/>
          </p:cNvSpPr>
          <p:nvPr>
            <p:ph idx="1"/>
          </p:nvPr>
        </p:nvSpPr>
        <p:spPr>
          <a:xfrm>
            <a:off x="1066800" y="1371600"/>
            <a:ext cx="6477000" cy="5334000"/>
          </a:xfrm>
        </p:spPr>
        <p:txBody>
          <a:bodyPr>
            <a:normAutofit fontScale="85000" lnSpcReduction="10000"/>
          </a:bodyPr>
          <a:lstStyle/>
          <a:p>
            <a:pPr>
              <a:lnSpc>
                <a:spcPct val="110000"/>
              </a:lnSpc>
            </a:pPr>
            <a:r>
              <a:rPr lang="en-US" sz="2600" dirty="0">
                <a:solidFill>
                  <a:schemeClr val="tx1"/>
                </a:solidFill>
                <a:cs typeface="Helvetica" panose="020B0604020202020204" pitchFamily="34" charset="0"/>
              </a:rPr>
              <a:t>Over claiming</a:t>
            </a:r>
          </a:p>
          <a:p>
            <a:pPr marL="799963" lvl="1" indent="-342900">
              <a:lnSpc>
                <a:spcPct val="110000"/>
              </a:lnSpc>
            </a:pPr>
            <a:r>
              <a:rPr lang="en-US" sz="2000" dirty="0">
                <a:latin typeface="Helvetica" panose="020B0604020202020204" pitchFamily="34" charset="0"/>
                <a:cs typeface="Helvetica" panose="020B0604020202020204" pitchFamily="34" charset="0"/>
              </a:rPr>
              <a:t>Site is claiming more meals than they are receiving.</a:t>
            </a:r>
          </a:p>
          <a:p>
            <a:pPr marL="0" indent="0">
              <a:lnSpc>
                <a:spcPct val="110000"/>
              </a:lnSpc>
              <a:buNone/>
            </a:pPr>
            <a:r>
              <a:rPr lang="en-US" sz="2600" dirty="0">
                <a:solidFill>
                  <a:schemeClr val="tx1"/>
                </a:solidFill>
                <a:cs typeface="Helvetica" panose="020B0604020202020204" pitchFamily="34" charset="0"/>
              </a:rPr>
              <a:t>Point of Service method not used </a:t>
            </a:r>
          </a:p>
          <a:p>
            <a:pPr marL="799963" lvl="1" indent="-342900">
              <a:lnSpc>
                <a:spcPct val="120000"/>
              </a:lnSpc>
            </a:pPr>
            <a:r>
              <a:rPr lang="en-US" sz="2000" dirty="0">
                <a:latin typeface="Helvetica" panose="020B0604020202020204" pitchFamily="34" charset="0"/>
                <a:cs typeface="Helvetica" panose="020B0604020202020204" pitchFamily="34" charset="0"/>
              </a:rPr>
              <a:t>Meal count forms are submitted with errors, such as the meals are not tallied individually.</a:t>
            </a:r>
          </a:p>
          <a:p>
            <a:pPr marL="799963" lvl="1" indent="-342900">
              <a:lnSpc>
                <a:spcPct val="120000"/>
              </a:lnSpc>
            </a:pPr>
            <a:r>
              <a:rPr lang="en-US" sz="2000" dirty="0">
                <a:latin typeface="Helvetica" panose="020B0604020202020204" pitchFamily="34" charset="0"/>
                <a:cs typeface="Helvetica" panose="020B0604020202020204" pitchFamily="34" charset="0"/>
              </a:rPr>
              <a:t>Number of meals claimed is equal to the number of meals delivered without variation for 15 or more days.</a:t>
            </a:r>
          </a:p>
          <a:p>
            <a:pPr>
              <a:lnSpc>
                <a:spcPct val="110000"/>
              </a:lnSpc>
            </a:pPr>
            <a:r>
              <a:rPr lang="en-US" sz="2600" dirty="0">
                <a:solidFill>
                  <a:schemeClr val="tx1"/>
                </a:solidFill>
                <a:cs typeface="Helvetica" panose="020B0604020202020204" pitchFamily="34" charset="0"/>
              </a:rPr>
              <a:t>Waste</a:t>
            </a:r>
          </a:p>
          <a:p>
            <a:pPr marL="799963" lvl="1" indent="-342900">
              <a:lnSpc>
                <a:spcPct val="110000"/>
              </a:lnSpc>
            </a:pPr>
            <a:r>
              <a:rPr lang="en-US" sz="2000" dirty="0">
                <a:latin typeface="Helvetica" panose="020B0604020202020204" pitchFamily="34" charset="0"/>
                <a:cs typeface="Helvetica" panose="020B0604020202020204" pitchFamily="34" charset="0"/>
              </a:rPr>
              <a:t>Waste report shows leftover meals are being sent back, but meal count reflects all meals were distributed.</a:t>
            </a:r>
          </a:p>
          <a:p>
            <a:pPr>
              <a:lnSpc>
                <a:spcPct val="110000"/>
              </a:lnSpc>
            </a:pPr>
            <a:r>
              <a:rPr lang="en-US" sz="2600" dirty="0">
                <a:solidFill>
                  <a:schemeClr val="tx1"/>
                </a:solidFill>
                <a:cs typeface="Helvetica" panose="020B0604020202020204" pitchFamily="34" charset="0"/>
              </a:rPr>
              <a:t>Holidays or days off</a:t>
            </a:r>
          </a:p>
          <a:p>
            <a:pPr marL="799963" lvl="1" indent="-342900">
              <a:lnSpc>
                <a:spcPct val="110000"/>
              </a:lnSpc>
            </a:pPr>
            <a:r>
              <a:rPr lang="en-US" sz="2000" dirty="0">
                <a:latin typeface="Helvetica" panose="020B0604020202020204" pitchFamily="34" charset="0"/>
                <a:cs typeface="Helvetica" panose="020B0604020202020204" pitchFamily="34" charset="0"/>
              </a:rPr>
              <a:t>Site claims meals for days when meals were not ordered or delivered.</a:t>
            </a:r>
          </a:p>
          <a:p>
            <a:pPr lvl="7"/>
            <a:endParaRPr lang="en-US" dirty="0"/>
          </a:p>
          <a:p>
            <a:pPr lvl="2"/>
            <a:endParaRPr lang="en-US" dirty="0"/>
          </a:p>
          <a:p>
            <a:pPr lvl="1"/>
            <a:endParaRPr lang="en-US" dirty="0"/>
          </a:p>
          <a:p>
            <a:pPr marL="457063" lvl="1" indent="0">
              <a:buNone/>
            </a:pPr>
            <a:endParaRPr lang="en-US" dirty="0"/>
          </a:p>
        </p:txBody>
      </p:sp>
      <p:pic>
        <p:nvPicPr>
          <p:cNvPr id="5" name="Picture 4"/>
          <p:cNvPicPr>
            <a:picLocks noChangeAspect="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5351" r="9029"/>
          <a:stretch/>
        </p:blipFill>
        <p:spPr>
          <a:xfrm>
            <a:off x="7315200" y="1447800"/>
            <a:ext cx="1734716" cy="1572086"/>
          </a:xfrm>
          <a:prstGeom prst="rect">
            <a:avLst/>
          </a:prstGeom>
        </p:spPr>
      </p:pic>
      <p:pic>
        <p:nvPicPr>
          <p:cNvPr id="6" name="Slide 15">
            <a:hlinkClick r:id="" action="ppaction://media"/>
            <a:extLst>
              <a:ext uri="{FF2B5EF4-FFF2-40B4-BE49-F238E27FC236}">
                <a16:creationId xmlns:a16="http://schemas.microsoft.com/office/drawing/2014/main" id="{3EBF1D3A-B85B-6655-D0EF-4911C385B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877" y="6043714"/>
            <a:ext cx="487362" cy="487363"/>
          </a:xfrm>
          <a:prstGeom prst="rect">
            <a:avLst/>
          </a:prstGeom>
        </p:spPr>
      </p:pic>
    </p:spTree>
    <p:extLst>
      <p:ext uri="{BB962C8B-B14F-4D97-AF65-F5344CB8AC3E}">
        <p14:creationId xmlns:p14="http://schemas.microsoft.com/office/powerpoint/2010/main" val="24501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7A4365-E103-44AA-8CFD-0FA3DA614905}"/>
              </a:ext>
            </a:extLst>
          </p:cNvPr>
          <p:cNvPicPr>
            <a:picLocks noChangeAspect="1"/>
          </p:cNvPicPr>
          <p:nvPr/>
        </p:nvPicPr>
        <p:blipFill>
          <a:blip r:embed="rId4"/>
          <a:stretch>
            <a:fillRect/>
          </a:stretch>
        </p:blipFill>
        <p:spPr>
          <a:xfrm>
            <a:off x="6781800" y="5072793"/>
            <a:ext cx="2054530" cy="1457070"/>
          </a:xfrm>
          <a:prstGeom prst="rect">
            <a:avLst/>
          </a:prstGeom>
        </p:spPr>
      </p:pic>
      <p:sp>
        <p:nvSpPr>
          <p:cNvPr id="2" name="Title 1"/>
          <p:cNvSpPr>
            <a:spLocks noGrp="1"/>
          </p:cNvSpPr>
          <p:nvPr>
            <p:ph type="title"/>
          </p:nvPr>
        </p:nvSpPr>
        <p:spPr/>
        <p:txBody>
          <a:bodyPr>
            <a:normAutofit/>
          </a:bodyPr>
          <a:lstStyle/>
          <a:p>
            <a:r>
              <a:rPr lang="en-US" b="1" dirty="0"/>
              <a:t>Meal Count Submission</a:t>
            </a:r>
          </a:p>
        </p:txBody>
      </p:sp>
      <p:sp>
        <p:nvSpPr>
          <p:cNvPr id="3" name="Content Placeholder 2"/>
          <p:cNvSpPr>
            <a:spLocks noGrp="1"/>
          </p:cNvSpPr>
          <p:nvPr>
            <p:ph idx="1"/>
          </p:nvPr>
        </p:nvSpPr>
        <p:spPr>
          <a:xfrm>
            <a:off x="1072293" y="1371600"/>
            <a:ext cx="7620000" cy="5029200"/>
          </a:xfrm>
        </p:spPr>
        <p:txBody>
          <a:bodyPr>
            <a:normAutofit fontScale="55000" lnSpcReduction="20000"/>
          </a:bodyPr>
          <a:lstStyle/>
          <a:p>
            <a:pPr lvl="0">
              <a:lnSpc>
                <a:spcPct val="120000"/>
              </a:lnSpc>
            </a:pPr>
            <a:r>
              <a:rPr lang="en-US" sz="3300" dirty="0">
                <a:solidFill>
                  <a:schemeClr val="tx1"/>
                </a:solidFill>
              </a:rPr>
              <a:t>Submit meal counts on Monday by close of business for the previous week </a:t>
            </a:r>
          </a:p>
          <a:p>
            <a:pPr marL="457200" lvl="1" indent="0">
              <a:lnSpc>
                <a:spcPct val="120000"/>
              </a:lnSpc>
              <a:buNone/>
            </a:pPr>
            <a:r>
              <a:rPr lang="en-US" sz="3300" dirty="0">
                <a:latin typeface="Helvetica" panose="020B0604020202020204" pitchFamily="34" charset="0"/>
                <a:cs typeface="Helvetica" panose="020B0604020202020204" pitchFamily="34" charset="0"/>
              </a:rPr>
              <a:t>Delivery Options:</a:t>
            </a:r>
          </a:p>
          <a:p>
            <a:pPr lvl="2">
              <a:lnSpc>
                <a:spcPct val="120000"/>
              </a:lnSpc>
            </a:pPr>
            <a:r>
              <a:rPr lang="en-US" sz="3300" dirty="0">
                <a:latin typeface="Helvetica" panose="020B0604020202020204" pitchFamily="34" charset="0"/>
                <a:cs typeface="Helvetica" panose="020B0604020202020204" pitchFamily="34" charset="0"/>
              </a:rPr>
              <a:t>Fax to 480-780-3715</a:t>
            </a:r>
          </a:p>
          <a:p>
            <a:pPr lvl="2">
              <a:lnSpc>
                <a:spcPct val="120000"/>
              </a:lnSpc>
            </a:pPr>
            <a:r>
              <a:rPr lang="en-US" sz="3300" dirty="0">
                <a:latin typeface="Helvetica" panose="020B0604020202020204" pitchFamily="34" charset="0"/>
                <a:cs typeface="Helvetica" panose="020B0604020202020204" pitchFamily="34" charset="0"/>
              </a:rPr>
              <a:t>Email to </a:t>
            </a:r>
            <a:r>
              <a:rPr lang="en-US" sz="3300" dirty="0">
                <a:latin typeface="Helvetica" panose="020B0604020202020204" pitchFamily="34" charset="0"/>
                <a:cs typeface="Helvetica" panose="020B0604020202020204" pitchFamily="34" charset="0"/>
                <a:hlinkClick r:id="rId5"/>
              </a:rPr>
              <a:t>mealcounts@stmarysfoodbank.org</a:t>
            </a:r>
            <a:r>
              <a:rPr lang="en-US" sz="3300" dirty="0">
                <a:latin typeface="Helvetica" panose="020B0604020202020204" pitchFamily="34" charset="0"/>
                <a:cs typeface="Helvetica" panose="020B0604020202020204" pitchFamily="34" charset="0"/>
              </a:rPr>
              <a:t> or</a:t>
            </a:r>
            <a:br>
              <a:rPr lang="en-US" sz="3300" dirty="0">
                <a:latin typeface="Helvetica" panose="020B0604020202020204" pitchFamily="34" charset="0"/>
                <a:cs typeface="Helvetica" panose="020B0604020202020204" pitchFamily="34" charset="0"/>
              </a:rPr>
            </a:br>
            <a:r>
              <a:rPr lang="en-US" sz="3300" dirty="0">
                <a:latin typeface="Helvetica" panose="020B0604020202020204" pitchFamily="34" charset="0"/>
                <a:cs typeface="Helvetica" panose="020B0604020202020204" pitchFamily="34" charset="0"/>
              </a:rPr>
              <a:t>Take a picture and send by email or text message </a:t>
            </a:r>
          </a:p>
          <a:p>
            <a:pPr>
              <a:lnSpc>
                <a:spcPct val="120000"/>
              </a:lnSpc>
            </a:pPr>
            <a:r>
              <a:rPr lang="en-US" sz="3300" b="1" dirty="0">
                <a:solidFill>
                  <a:schemeClr val="tx1"/>
                </a:solidFill>
                <a:cs typeface="Helvetica" panose="020B0604020202020204" pitchFamily="34" charset="0"/>
              </a:rPr>
              <a:t>Meal counts must have your site name and must be signed and dated</a:t>
            </a:r>
            <a:r>
              <a:rPr lang="en-US" sz="3300" dirty="0">
                <a:solidFill>
                  <a:schemeClr val="tx1"/>
                </a:solidFill>
                <a:cs typeface="Helvetica" panose="020B0604020202020204" pitchFamily="34" charset="0"/>
              </a:rPr>
              <a:t> </a:t>
            </a:r>
          </a:p>
          <a:p>
            <a:pPr>
              <a:lnSpc>
                <a:spcPct val="120000"/>
              </a:lnSpc>
            </a:pPr>
            <a:r>
              <a:rPr lang="en-US" sz="3300" dirty="0">
                <a:solidFill>
                  <a:schemeClr val="tx1"/>
                </a:solidFill>
              </a:rPr>
              <a:t>All original meal counts must be kept for the duration of summer. You can send original meal counts to St. Mary’s Food Bank Alliance - Child Nutrition Office</a:t>
            </a:r>
          </a:p>
          <a:p>
            <a:pPr>
              <a:lnSpc>
                <a:spcPct val="120000"/>
              </a:lnSpc>
            </a:pPr>
            <a:r>
              <a:rPr lang="en-US" sz="3300" dirty="0">
                <a:solidFill>
                  <a:schemeClr val="tx1"/>
                </a:solidFill>
              </a:rPr>
              <a:t>This year you can find all SFSP documents including meal count forms on our webpage: </a:t>
            </a:r>
            <a:r>
              <a:rPr lang="en-US" sz="3300" dirty="0">
                <a:solidFill>
                  <a:schemeClr val="tx1"/>
                </a:solidFill>
                <a:hlinkClick r:id="rId6"/>
              </a:rPr>
              <a:t>CLICK HERE</a:t>
            </a:r>
            <a:endParaRPr lang="en-US" sz="3300" dirty="0">
              <a:solidFill>
                <a:schemeClr val="tx1"/>
              </a:solidFill>
            </a:endParaRPr>
          </a:p>
          <a:p>
            <a:pPr lvl="1">
              <a:lnSpc>
                <a:spcPct val="120000"/>
              </a:lnSpc>
            </a:pPr>
            <a:r>
              <a:rPr lang="en-US" sz="2900" dirty="0"/>
              <a:t>Click on Summer Feeding Signs &amp; Resources</a:t>
            </a:r>
            <a:endParaRPr lang="en-US" sz="2900" dirty="0">
              <a:solidFill>
                <a:schemeClr val="tx1"/>
              </a:solidFill>
            </a:endParaRPr>
          </a:p>
        </p:txBody>
      </p:sp>
      <p:sp>
        <p:nvSpPr>
          <p:cNvPr id="4" name="Text Placeholder 3">
            <a:extLst>
              <a:ext uri="{FF2B5EF4-FFF2-40B4-BE49-F238E27FC236}">
                <a16:creationId xmlns:a16="http://schemas.microsoft.com/office/drawing/2014/main" id="{C9F81E45-E75F-4A04-9C88-7F9C2F821885}"/>
              </a:ext>
            </a:extLst>
          </p:cNvPr>
          <p:cNvSpPr txBox="1">
            <a:spLocks/>
          </p:cNvSpPr>
          <p:nvPr/>
        </p:nvSpPr>
        <p:spPr>
          <a:xfrm>
            <a:off x="1072293" y="5984500"/>
            <a:ext cx="7543800" cy="631512"/>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pPr marL="0" indent="0" algn="ctr">
              <a:lnSpc>
                <a:spcPct val="110000"/>
              </a:lnSpc>
              <a:spcBef>
                <a:spcPts val="0"/>
              </a:spcBef>
              <a:buNone/>
            </a:pPr>
            <a:r>
              <a:rPr lang="en-US" sz="2400" b="1" u="sng" dirty="0">
                <a:solidFill>
                  <a:srgbClr val="E97900"/>
                </a:solidFill>
              </a:rPr>
              <a:t>Submitting meal counts late may result in suspension of services</a:t>
            </a:r>
          </a:p>
        </p:txBody>
      </p:sp>
      <p:pic>
        <p:nvPicPr>
          <p:cNvPr id="6" name="Slide 16">
            <a:hlinkClick r:id="" action="ppaction://media"/>
            <a:extLst>
              <a:ext uri="{FF2B5EF4-FFF2-40B4-BE49-F238E27FC236}">
                <a16:creationId xmlns:a16="http://schemas.microsoft.com/office/drawing/2014/main" id="{739766CF-41C9-239A-4679-F1645C0220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3269" y="5734287"/>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7">
            <a:extLst>
              <a:ext uri="{FF2B5EF4-FFF2-40B4-BE49-F238E27FC236}">
                <a16:creationId xmlns:a16="http://schemas.microsoft.com/office/drawing/2014/main" id="{624FC292-29DA-4626-83E9-5CC0D1988B4D}"/>
              </a:ext>
            </a:extLst>
          </p:cNvPr>
          <p:cNvSpPr/>
          <p:nvPr/>
        </p:nvSpPr>
        <p:spPr>
          <a:xfrm>
            <a:off x="5026004" y="1538764"/>
            <a:ext cx="3505200" cy="533400"/>
          </a:xfrm>
          <a:prstGeom prst="round2Diag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1254430" y="1477834"/>
            <a:ext cx="3505200" cy="533400"/>
          </a:xfrm>
          <a:prstGeom prst="round2Diag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stretch>
            <a:fillRect/>
          </a:stretch>
        </p:blipFill>
        <p:spPr>
          <a:xfrm>
            <a:off x="6934200" y="5263997"/>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Changes to mealtime</a:t>
            </a:r>
          </a:p>
        </p:txBody>
      </p:sp>
      <p:sp>
        <p:nvSpPr>
          <p:cNvPr id="5" name="Content Placeholder 4"/>
          <p:cNvSpPr>
            <a:spLocks noGrp="1"/>
          </p:cNvSpPr>
          <p:nvPr>
            <p:ph idx="1"/>
          </p:nvPr>
        </p:nvSpPr>
        <p:spPr>
          <a:xfrm>
            <a:off x="1254431" y="1596573"/>
            <a:ext cx="3505200" cy="4105727"/>
          </a:xfrm>
        </p:spPr>
        <p:txBody>
          <a:bodyPr>
            <a:normAutofit fontScale="85000" lnSpcReduction="10000"/>
          </a:bodyPr>
          <a:lstStyle/>
          <a:p>
            <a:pPr marL="341313" indent="-230188" algn="ctr">
              <a:lnSpc>
                <a:spcPct val="100000"/>
              </a:lnSpc>
              <a:spcBef>
                <a:spcPts val="0"/>
              </a:spcBef>
              <a:buNone/>
            </a:pPr>
            <a:r>
              <a:rPr lang="en-US" sz="3000" b="1" dirty="0">
                <a:solidFill>
                  <a:schemeClr val="bg1"/>
                </a:solidFill>
                <a:latin typeface="Helvetica" panose="020B0604020202020204" pitchFamily="34" charset="0"/>
                <a:cs typeface="Helvetica" panose="020B0604020202020204" pitchFamily="34" charset="0"/>
              </a:rPr>
              <a:t>Mealtime</a:t>
            </a:r>
          </a:p>
          <a:p>
            <a:pPr marL="341313" indent="-230188">
              <a:lnSpc>
                <a:spcPct val="100000"/>
              </a:lnSpc>
              <a:spcBef>
                <a:spcPts val="0"/>
              </a:spcBef>
              <a:buNone/>
            </a:pPr>
            <a:endParaRPr lang="en-US" sz="2000" dirty="0">
              <a:solidFill>
                <a:schemeClr val="tx1"/>
              </a:solidFill>
              <a:latin typeface="Helvetica" panose="020B0604020202020204" pitchFamily="34" charset="0"/>
              <a:cs typeface="Helvetica" panose="020B0604020202020204" pitchFamily="34" charset="0"/>
            </a:endParaRPr>
          </a:p>
          <a:p>
            <a:pPr marL="341313" lvl="1" indent="-230188">
              <a:lnSpc>
                <a:spcPct val="100000"/>
              </a:lnSpc>
              <a:spcBef>
                <a:spcPts val="0"/>
              </a:spcBef>
            </a:pPr>
            <a:r>
              <a:rPr lang="en-US" sz="1800" dirty="0">
                <a:latin typeface="Helvetica" panose="020B0604020202020204" pitchFamily="34" charset="0"/>
                <a:cs typeface="Helvetica" panose="020B0604020202020204" pitchFamily="34" charset="0"/>
              </a:rPr>
              <a:t>Mealtimes can be adjusted as needed.</a:t>
            </a:r>
          </a:p>
          <a:p>
            <a:pPr marL="341313" lvl="1" indent="-230188">
              <a:lnSpc>
                <a:spcPct val="100000"/>
              </a:lnSpc>
              <a:spcBef>
                <a:spcPts val="0"/>
              </a:spcBef>
            </a:pPr>
            <a:endParaRPr lang="en-US" sz="1800" dirty="0">
              <a:latin typeface="Helvetica" panose="020B0604020202020204" pitchFamily="34" charset="0"/>
              <a:cs typeface="Helvetica" panose="020B0604020202020204" pitchFamily="34" charset="0"/>
            </a:endParaRPr>
          </a:p>
          <a:p>
            <a:pPr marL="341313" lvl="1" indent="-230188">
              <a:lnSpc>
                <a:spcPct val="100000"/>
              </a:lnSpc>
              <a:spcBef>
                <a:spcPts val="0"/>
              </a:spcBef>
            </a:pPr>
            <a:r>
              <a:rPr lang="en-US" sz="1800" dirty="0">
                <a:latin typeface="Helvetica" panose="020B0604020202020204" pitchFamily="34" charset="0"/>
                <a:cs typeface="Helvetica" panose="020B0604020202020204" pitchFamily="34" charset="0"/>
              </a:rPr>
              <a:t>If serving both breakfast &amp; lunch, one hour must elapse between serving times.</a:t>
            </a:r>
          </a:p>
          <a:p>
            <a:pPr marL="341313" lvl="1" indent="-230188">
              <a:lnSpc>
                <a:spcPct val="100000"/>
              </a:lnSpc>
              <a:spcBef>
                <a:spcPts val="0"/>
              </a:spcBef>
            </a:pPr>
            <a:endParaRPr lang="en-US" sz="1800" dirty="0">
              <a:latin typeface="Helvetica" panose="020B0604020202020204" pitchFamily="34" charset="0"/>
              <a:cs typeface="Helvetica" panose="020B0604020202020204" pitchFamily="34" charset="0"/>
            </a:endParaRPr>
          </a:p>
          <a:p>
            <a:pPr marL="341313" lvl="1" indent="-230188">
              <a:lnSpc>
                <a:spcPct val="100000"/>
              </a:lnSpc>
              <a:spcBef>
                <a:spcPts val="0"/>
              </a:spcBef>
            </a:pPr>
            <a:r>
              <a:rPr lang="en-US" sz="1800" dirty="0">
                <a:latin typeface="Helvetica" panose="020B0604020202020204" pitchFamily="34" charset="0"/>
                <a:cs typeface="Helvetica" panose="020B0604020202020204" pitchFamily="34" charset="0"/>
              </a:rPr>
              <a:t>It is important that you only serve meals at the time you have reported to St. Mary’s Food Bank.</a:t>
            </a:r>
          </a:p>
          <a:p>
            <a:pPr marL="341313" lvl="1" indent="-230188">
              <a:lnSpc>
                <a:spcPct val="100000"/>
              </a:lnSpc>
              <a:spcBef>
                <a:spcPts val="0"/>
              </a:spcBef>
            </a:pPr>
            <a:endParaRPr lang="en-US" sz="1800" dirty="0">
              <a:latin typeface="Helvetica" panose="020B0604020202020204" pitchFamily="34" charset="0"/>
              <a:cs typeface="Helvetica" panose="020B0604020202020204" pitchFamily="34" charset="0"/>
            </a:endParaRPr>
          </a:p>
          <a:p>
            <a:pPr marL="341313" lvl="1" indent="-230188">
              <a:lnSpc>
                <a:spcPct val="100000"/>
              </a:lnSpc>
              <a:spcBef>
                <a:spcPts val="0"/>
              </a:spcBef>
            </a:pPr>
            <a:r>
              <a:rPr lang="en-US" sz="1800" dirty="0">
                <a:latin typeface="Helvetica" panose="020B0604020202020204" pitchFamily="34" charset="0"/>
                <a:cs typeface="Helvetica" panose="020B0604020202020204" pitchFamily="34" charset="0"/>
              </a:rPr>
              <a:t>Mealtimes are approved and made public on a state database any changes made by site should be reported to us so we can update our records and inform ADE</a:t>
            </a:r>
            <a:r>
              <a:rPr lang="en-US" sz="1700" dirty="0">
                <a:latin typeface="Helvetica" panose="020B0604020202020204" pitchFamily="34" charset="0"/>
                <a:cs typeface="Helvetica" panose="020B0604020202020204" pitchFamily="34" charset="0"/>
              </a:rPr>
              <a:t>. </a:t>
            </a:r>
            <a:endParaRPr lang="en-US" sz="2000" dirty="0">
              <a:latin typeface="Helvetica" panose="020B0604020202020204" pitchFamily="34" charset="0"/>
              <a:cs typeface="Helvetica" panose="020B0604020202020204" pitchFamily="34" charset="0"/>
            </a:endParaRPr>
          </a:p>
        </p:txBody>
      </p:sp>
      <p:sp>
        <p:nvSpPr>
          <p:cNvPr id="3" name="Text Placeholder 2"/>
          <p:cNvSpPr>
            <a:spLocks noGrp="1"/>
          </p:cNvSpPr>
          <p:nvPr>
            <p:ph type="body" idx="4294967295"/>
          </p:nvPr>
        </p:nvSpPr>
        <p:spPr>
          <a:xfrm>
            <a:off x="1101704" y="5776525"/>
            <a:ext cx="7848600" cy="893763"/>
          </a:xfrm>
        </p:spPr>
        <p:txBody>
          <a:bodyPr>
            <a:normAutofit fontScale="70000" lnSpcReduction="20000"/>
          </a:bodyPr>
          <a:lstStyle/>
          <a:p>
            <a:pPr marL="0" indent="0" algn="ctr">
              <a:buNone/>
            </a:pPr>
            <a:r>
              <a:rPr lang="en-US" b="1" dirty="0">
                <a:solidFill>
                  <a:schemeClr val="accent2">
                    <a:lumMod val="75000"/>
                  </a:schemeClr>
                </a:solidFill>
                <a:latin typeface="Helvetica" panose="020B0604020202020204" pitchFamily="34" charset="0"/>
                <a:cs typeface="Helvetica" panose="020B0604020202020204" pitchFamily="34" charset="0"/>
              </a:rPr>
              <a:t>All meal service changes including field trips </a:t>
            </a:r>
          </a:p>
          <a:p>
            <a:pPr marL="0" indent="0" algn="ctr">
              <a:buNone/>
            </a:pPr>
            <a:r>
              <a:rPr lang="en-US" b="1" u="sng" dirty="0">
                <a:solidFill>
                  <a:schemeClr val="accent2">
                    <a:lumMod val="75000"/>
                  </a:schemeClr>
                </a:solidFill>
                <a:latin typeface="Helvetica" panose="020B0604020202020204" pitchFamily="34" charset="0"/>
                <a:cs typeface="Helvetica" panose="020B0604020202020204" pitchFamily="34" charset="0"/>
              </a:rPr>
              <a:t>must</a:t>
            </a:r>
            <a:r>
              <a:rPr lang="en-US" b="1" dirty="0">
                <a:solidFill>
                  <a:schemeClr val="accent2">
                    <a:lumMod val="75000"/>
                  </a:schemeClr>
                </a:solidFill>
                <a:latin typeface="Helvetica" panose="020B0604020202020204" pitchFamily="34" charset="0"/>
                <a:cs typeface="Helvetica" panose="020B0604020202020204" pitchFamily="34" charset="0"/>
              </a:rPr>
              <a:t> be reported to your Site Specialist with 48 hours notice.</a:t>
            </a:r>
          </a:p>
        </p:txBody>
      </p:sp>
      <p:sp>
        <p:nvSpPr>
          <p:cNvPr id="7" name="Content Placeholder 5"/>
          <p:cNvSpPr txBox="1">
            <a:spLocks/>
          </p:cNvSpPr>
          <p:nvPr/>
        </p:nvSpPr>
        <p:spPr>
          <a:xfrm>
            <a:off x="5026004" y="1509841"/>
            <a:ext cx="3505200" cy="38093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3682B"/>
                </a:solidFill>
                <a:latin typeface="Helvetica"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0" algn="ctr">
              <a:lnSpc>
                <a:spcPct val="100000"/>
              </a:lnSpc>
              <a:spcBef>
                <a:spcPts val="0"/>
              </a:spcBef>
              <a:buFont typeface="Arial" panose="020B0604020202020204" pitchFamily="34" charset="0"/>
              <a:buNone/>
            </a:pPr>
            <a:r>
              <a:rPr lang="en-US" sz="2800" b="1" dirty="0">
                <a:solidFill>
                  <a:schemeClr val="bg1"/>
                </a:solidFill>
                <a:latin typeface="Helvetica" panose="020B0604020202020204" pitchFamily="34" charset="0"/>
                <a:cs typeface="Helvetica" panose="020B0604020202020204" pitchFamily="34" charset="0"/>
              </a:rPr>
              <a:t>Field Trips</a:t>
            </a:r>
          </a:p>
          <a:p>
            <a:pPr marL="285750" lvl="1" indent="0">
              <a:lnSpc>
                <a:spcPct val="100000"/>
              </a:lnSpc>
              <a:spcBef>
                <a:spcPts val="0"/>
              </a:spcBef>
              <a:buFont typeface="Arial" panose="020B0604020202020204" pitchFamily="34" charset="0"/>
              <a:buNone/>
            </a:pPr>
            <a:endParaRPr lang="en-US" sz="2000" dirty="0">
              <a:latin typeface="Helvetica" panose="020B0604020202020204" pitchFamily="34" charset="0"/>
              <a:cs typeface="Helvetica" panose="020B0604020202020204" pitchFamily="34" charset="0"/>
            </a:endParaRPr>
          </a:p>
          <a:p>
            <a:pPr marL="285750" lvl="1" indent="0">
              <a:lnSpc>
                <a:spcPct val="100000"/>
              </a:lnSpc>
              <a:spcBef>
                <a:spcPts val="0"/>
              </a:spcBef>
            </a:pPr>
            <a:r>
              <a:rPr lang="en-US" sz="1800" dirty="0">
                <a:latin typeface="Helvetica" panose="020B0604020202020204" pitchFamily="34" charset="0"/>
                <a:cs typeface="Helvetica" panose="020B0604020202020204" pitchFamily="34" charset="0"/>
              </a:rPr>
              <a:t> To take meals off site for a field trip you must complete a Field Trip Request </a:t>
            </a:r>
            <a:r>
              <a:rPr lang="en-US" sz="1800" dirty="0">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form</a:t>
            </a:r>
            <a:r>
              <a:rPr lang="en-US" sz="1800" dirty="0">
                <a:latin typeface="Helvetica" panose="020B0604020202020204" pitchFamily="34" charset="0"/>
                <a:cs typeface="Helvetica" panose="020B0604020202020204" pitchFamily="34" charset="0"/>
              </a:rPr>
              <a:t>.</a:t>
            </a:r>
          </a:p>
          <a:p>
            <a:pPr marL="285750" lvl="1" indent="0">
              <a:lnSpc>
                <a:spcPct val="100000"/>
              </a:lnSpc>
              <a:spcBef>
                <a:spcPts val="0"/>
              </a:spcBef>
            </a:pPr>
            <a:endParaRPr lang="en-US" sz="1800" dirty="0">
              <a:latin typeface="Helvetica" panose="020B0604020202020204" pitchFamily="34" charset="0"/>
              <a:cs typeface="Helvetica" panose="020B0604020202020204" pitchFamily="34" charset="0"/>
            </a:endParaRPr>
          </a:p>
          <a:p>
            <a:pPr marL="285750" lvl="1" indent="0">
              <a:lnSpc>
                <a:spcPct val="100000"/>
              </a:lnSpc>
              <a:spcBef>
                <a:spcPts val="0"/>
              </a:spcBef>
            </a:pPr>
            <a:r>
              <a:rPr lang="en-US" sz="1800" dirty="0">
                <a:latin typeface="Helvetica" panose="020B0604020202020204" pitchFamily="34" charset="0"/>
                <a:cs typeface="Helvetica" panose="020B0604020202020204" pitchFamily="34" charset="0"/>
              </a:rPr>
              <a:t> Your Site Specialist will call to confirm food safety standards will be met when meals are taken off site.</a:t>
            </a:r>
          </a:p>
        </p:txBody>
      </p:sp>
      <p:pic>
        <p:nvPicPr>
          <p:cNvPr id="6" name="Slide 17">
            <a:hlinkClick r:id="" action="ppaction://media"/>
            <a:extLst>
              <a:ext uri="{FF2B5EF4-FFF2-40B4-BE49-F238E27FC236}">
                <a16:creationId xmlns:a16="http://schemas.microsoft.com/office/drawing/2014/main" id="{8D597B27-E4B4-D5B3-D1D9-B8D53F74C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569" y="5532844"/>
            <a:ext cx="487363" cy="487362"/>
          </a:xfrm>
          <a:prstGeom prst="rect">
            <a:avLst/>
          </a:prstGeom>
        </p:spPr>
      </p:pic>
    </p:spTree>
    <p:extLst>
      <p:ext uri="{BB962C8B-B14F-4D97-AF65-F5344CB8AC3E}">
        <p14:creationId xmlns:p14="http://schemas.microsoft.com/office/powerpoint/2010/main" val="24594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089470" y="5096130"/>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Share Table &amp; Leftovers</a:t>
            </a:r>
          </a:p>
        </p:txBody>
      </p:sp>
      <p:sp>
        <p:nvSpPr>
          <p:cNvPr id="3" name="Content Placeholder 2"/>
          <p:cNvSpPr>
            <a:spLocks noGrp="1"/>
          </p:cNvSpPr>
          <p:nvPr>
            <p:ph idx="1"/>
          </p:nvPr>
        </p:nvSpPr>
        <p:spPr>
          <a:xfrm>
            <a:off x="4267200" y="1447800"/>
            <a:ext cx="4267200" cy="4901953"/>
          </a:xfrm>
        </p:spPr>
        <p:txBody>
          <a:bodyPr>
            <a:noAutofit/>
          </a:bodyPr>
          <a:lstStyle/>
          <a:p>
            <a:pPr>
              <a:lnSpc>
                <a:spcPct val="120000"/>
              </a:lnSpc>
              <a:spcBef>
                <a:spcPts val="0"/>
              </a:spcBef>
              <a:buFont typeface="Arial" pitchFamily="34" charset="0"/>
              <a:buChar char="•"/>
            </a:pPr>
            <a:r>
              <a:rPr lang="en-US" sz="1600" dirty="0">
                <a:solidFill>
                  <a:schemeClr val="tx1"/>
                </a:solidFill>
                <a:cs typeface="Helvetica" panose="020B0604020202020204" pitchFamily="34" charset="0"/>
              </a:rPr>
              <a:t>Any unopened items that are unwanted should be placed on a </a:t>
            </a:r>
            <a:r>
              <a:rPr lang="en-US" sz="1600" b="1" i="1" dirty="0">
                <a:solidFill>
                  <a:schemeClr val="tx1"/>
                </a:solidFill>
                <a:cs typeface="Helvetica" panose="020B0604020202020204" pitchFamily="34" charset="0"/>
              </a:rPr>
              <a:t>Share Table</a:t>
            </a:r>
            <a:r>
              <a:rPr lang="en-US" sz="1600" dirty="0">
                <a:solidFill>
                  <a:schemeClr val="tx1"/>
                </a:solidFill>
                <a:cs typeface="Helvetica" panose="020B0604020202020204" pitchFamily="34" charset="0"/>
              </a:rPr>
              <a:t>.</a:t>
            </a:r>
          </a:p>
          <a:p>
            <a:pPr lvl="1">
              <a:lnSpc>
                <a:spcPct val="120000"/>
              </a:lnSpc>
              <a:spcBef>
                <a:spcPts val="0"/>
              </a:spcBef>
            </a:pPr>
            <a:r>
              <a:rPr lang="en-US" sz="1400" dirty="0">
                <a:solidFill>
                  <a:schemeClr val="tx1"/>
                </a:solidFill>
                <a:latin typeface="Helvetica" panose="020B0604020202020204" pitchFamily="34" charset="0"/>
                <a:cs typeface="Helvetica" panose="020B0604020202020204" pitchFamily="34" charset="0"/>
              </a:rPr>
              <a:t>All items on the Share Table are available for others to take.</a:t>
            </a:r>
          </a:p>
          <a:p>
            <a:pPr>
              <a:lnSpc>
                <a:spcPct val="120000"/>
              </a:lnSpc>
              <a:spcBef>
                <a:spcPts val="0"/>
              </a:spcBef>
            </a:pPr>
            <a:r>
              <a:rPr lang="en-US" sz="1600" dirty="0">
                <a:solidFill>
                  <a:schemeClr val="tx1"/>
                </a:solidFill>
                <a:cs typeface="Helvetica" panose="020B0604020202020204" pitchFamily="34" charset="0"/>
              </a:rPr>
              <a:t>Perishable items and milk should never be left out of cold storage for longer than 1 hour. </a:t>
            </a:r>
          </a:p>
          <a:p>
            <a:pPr lvl="0">
              <a:lnSpc>
                <a:spcPct val="120000"/>
              </a:lnSpc>
              <a:spcBef>
                <a:spcPts val="0"/>
              </a:spcBef>
            </a:pPr>
            <a:r>
              <a:rPr lang="en-US" sz="1600" dirty="0">
                <a:solidFill>
                  <a:schemeClr val="tx1"/>
                </a:solidFill>
                <a:cs typeface="Helvetica" panose="020B0604020202020204" pitchFamily="34" charset="0"/>
              </a:rPr>
              <a:t>Leave unopened refrigerated meals in cooler for the driver to pick up the next day</a:t>
            </a:r>
          </a:p>
          <a:p>
            <a:pPr lvl="1">
              <a:lnSpc>
                <a:spcPct val="120000"/>
              </a:lnSpc>
              <a:spcBef>
                <a:spcPts val="0"/>
              </a:spcBef>
            </a:pPr>
            <a:r>
              <a:rPr lang="en-US" sz="1400" dirty="0">
                <a:latin typeface="Helvetica" panose="020B0604020202020204" pitchFamily="34" charset="0"/>
                <a:cs typeface="Helvetica" panose="020B0604020202020204" pitchFamily="34" charset="0"/>
              </a:rPr>
              <a:t>When the following day is a weekend, holiday, or site closure, the food can be distributed to community.</a:t>
            </a:r>
          </a:p>
          <a:p>
            <a:pPr lvl="0">
              <a:lnSpc>
                <a:spcPct val="120000"/>
              </a:lnSpc>
              <a:spcBef>
                <a:spcPts val="0"/>
              </a:spcBef>
            </a:pPr>
            <a:r>
              <a:rPr lang="en-US" sz="1600" dirty="0">
                <a:solidFill>
                  <a:schemeClr val="tx1"/>
                </a:solidFill>
                <a:cs typeface="Helvetica" panose="020B0604020202020204" pitchFamily="34" charset="0"/>
              </a:rPr>
              <a:t>Hot meals cannot be saved. Please give all leftovers to the community at the end of each day.</a:t>
            </a:r>
          </a:p>
          <a:p>
            <a:pPr lvl="0">
              <a:lnSpc>
                <a:spcPct val="120000"/>
              </a:lnSpc>
              <a:spcBef>
                <a:spcPts val="0"/>
              </a:spcBef>
            </a:pPr>
            <a:r>
              <a:rPr lang="en-US" sz="1600" dirty="0">
                <a:solidFill>
                  <a:schemeClr val="tx1"/>
                </a:solidFill>
                <a:cs typeface="Helvetica" panose="020B0604020202020204" pitchFamily="34" charset="0"/>
              </a:rPr>
              <a:t>Call your Site Specialist to decrease your order if leftovers are consistent.</a:t>
            </a:r>
          </a:p>
        </p:txBody>
      </p:sp>
      <p:sp>
        <p:nvSpPr>
          <p:cNvPr id="6" name="Content Placeholder 2">
            <a:extLst>
              <a:ext uri="{FF2B5EF4-FFF2-40B4-BE49-F238E27FC236}">
                <a16:creationId xmlns:a16="http://schemas.microsoft.com/office/drawing/2014/main" id="{5E52367E-BE0D-4A99-A6DD-3AADA0D65DB5}"/>
              </a:ext>
            </a:extLst>
          </p:cNvPr>
          <p:cNvSpPr txBox="1">
            <a:spLocks/>
          </p:cNvSpPr>
          <p:nvPr/>
        </p:nvSpPr>
        <p:spPr>
          <a:xfrm>
            <a:off x="1315885" y="1477817"/>
            <a:ext cx="2722715" cy="1828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3682B"/>
                </a:solidFill>
                <a:latin typeface="Helvetica"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solidFill>
              </a:rPr>
              <a:t>If you choose to use a  </a:t>
            </a:r>
            <a:r>
              <a:rPr lang="en-US" sz="2000" b="1" dirty="0">
                <a:solidFill>
                  <a:schemeClr val="tx1"/>
                </a:solidFill>
              </a:rPr>
              <a:t>Share</a:t>
            </a:r>
            <a:r>
              <a:rPr lang="en-US" sz="2000" dirty="0">
                <a:solidFill>
                  <a:schemeClr val="tx1"/>
                </a:solidFill>
              </a:rPr>
              <a:t> </a:t>
            </a:r>
            <a:r>
              <a:rPr lang="en-US" sz="2000" b="1" dirty="0">
                <a:solidFill>
                  <a:schemeClr val="tx1"/>
                </a:solidFill>
              </a:rPr>
              <a:t>Table</a:t>
            </a:r>
            <a:r>
              <a:rPr lang="en-US" sz="2000" dirty="0">
                <a:solidFill>
                  <a:schemeClr val="tx1"/>
                </a:solidFill>
              </a:rPr>
              <a:t>, items from the Share table cannot be tracked on your meal count form.</a:t>
            </a:r>
          </a:p>
        </p:txBody>
      </p:sp>
      <p:pic>
        <p:nvPicPr>
          <p:cNvPr id="3074" name="Picture 2" descr="What Are Share Tables? | POPSUGAR Family">
            <a:extLst>
              <a:ext uri="{FF2B5EF4-FFF2-40B4-BE49-F238E27FC236}">
                <a16:creationId xmlns:a16="http://schemas.microsoft.com/office/drawing/2014/main" id="{07AB3253-11F0-467D-A540-E97C67DEC7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389" y="3276600"/>
            <a:ext cx="2796211" cy="3073153"/>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8">
            <a:hlinkClick r:id="" action="ppaction://media"/>
            <a:extLst>
              <a:ext uri="{FF2B5EF4-FFF2-40B4-BE49-F238E27FC236}">
                <a16:creationId xmlns:a16="http://schemas.microsoft.com/office/drawing/2014/main" id="{BA5A2B29-7464-0AC1-9A98-4F6888234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290" y="6205337"/>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010400" y="5181600"/>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Mandatory Signs </a:t>
            </a:r>
          </a:p>
        </p:txBody>
      </p:sp>
      <p:sp>
        <p:nvSpPr>
          <p:cNvPr id="3" name="Content Placeholder 2"/>
          <p:cNvSpPr>
            <a:spLocks noGrp="1"/>
          </p:cNvSpPr>
          <p:nvPr>
            <p:ph idx="1"/>
          </p:nvPr>
        </p:nvSpPr>
        <p:spPr>
          <a:xfrm>
            <a:off x="1143000" y="1524000"/>
            <a:ext cx="7391400" cy="5114670"/>
          </a:xfrm>
        </p:spPr>
        <p:txBody>
          <a:bodyPr>
            <a:normAutofit lnSpcReduction="10000"/>
          </a:bodyPr>
          <a:lstStyle/>
          <a:p>
            <a:pPr>
              <a:lnSpc>
                <a:spcPct val="110000"/>
              </a:lnSpc>
              <a:spcBef>
                <a:spcPts val="0"/>
              </a:spcBef>
            </a:pPr>
            <a:r>
              <a:rPr lang="en-US" sz="2600" dirty="0">
                <a:solidFill>
                  <a:schemeClr val="tx1"/>
                </a:solidFill>
                <a:latin typeface="Helvetica" panose="020B0604020202020204" pitchFamily="34" charset="0"/>
                <a:cs typeface="Helvetica" panose="020B0604020202020204" pitchFamily="34" charset="0"/>
              </a:rPr>
              <a:t>A </a:t>
            </a:r>
            <a:r>
              <a:rPr lang="en-US" sz="2600" b="1" dirty="0">
                <a:solidFill>
                  <a:schemeClr val="tx1"/>
                </a:solidFill>
                <a:latin typeface="Helvetica" panose="020B0604020202020204" pitchFamily="34" charset="0"/>
                <a:cs typeface="Helvetica" panose="020B0604020202020204" pitchFamily="34" charset="0"/>
              </a:rPr>
              <a:t>current menu </a:t>
            </a:r>
            <a:r>
              <a:rPr lang="en-US" sz="2600" dirty="0">
                <a:solidFill>
                  <a:schemeClr val="tx1"/>
                </a:solidFill>
                <a:latin typeface="Helvetica" panose="020B0604020202020204" pitchFamily="34" charset="0"/>
                <a:cs typeface="Helvetica" panose="020B0604020202020204" pitchFamily="34" charset="0"/>
              </a:rPr>
              <a:t>must always be on display for each meal </a:t>
            </a:r>
            <a:r>
              <a:rPr lang="en-US" sz="2600" dirty="0">
                <a:solidFill>
                  <a:schemeClr val="tx1"/>
                </a:solidFill>
                <a:cs typeface="Helvetica" panose="020B0604020202020204" pitchFamily="34" charset="0"/>
              </a:rPr>
              <a:t>type</a:t>
            </a:r>
            <a:r>
              <a:rPr lang="en-US" sz="2600" dirty="0">
                <a:solidFill>
                  <a:schemeClr val="tx1"/>
                </a:solidFill>
                <a:latin typeface="Helvetica" panose="020B0604020202020204" pitchFamily="34" charset="0"/>
                <a:cs typeface="Helvetica" panose="020B0604020202020204" pitchFamily="34" charset="0"/>
              </a:rPr>
              <a:t> offered by your site</a:t>
            </a:r>
          </a:p>
          <a:p>
            <a:pPr lvl="1">
              <a:lnSpc>
                <a:spcPct val="110000"/>
              </a:lnSpc>
              <a:spcBef>
                <a:spcPts val="0"/>
              </a:spcBef>
            </a:pPr>
            <a:r>
              <a:rPr lang="en-US" dirty="0">
                <a:latin typeface="Helvetica" panose="020B0604020202020204" pitchFamily="34" charset="0"/>
                <a:cs typeface="Helvetica" panose="020B0604020202020204" pitchFamily="34" charset="0"/>
              </a:rPr>
              <a:t>Menus m</a:t>
            </a:r>
            <a:r>
              <a:rPr lang="en-US" sz="2400" dirty="0">
                <a:latin typeface="Helvetica" panose="020B0604020202020204" pitchFamily="34" charset="0"/>
                <a:cs typeface="Helvetica" panose="020B0604020202020204" pitchFamily="34" charset="0"/>
              </a:rPr>
              <a:t>ust be </a:t>
            </a:r>
            <a:r>
              <a:rPr lang="en-US" dirty="0">
                <a:latin typeface="Helvetica" panose="020B0604020202020204" pitchFamily="34" charset="0"/>
                <a:cs typeface="Helvetica" panose="020B0604020202020204" pitchFamily="34" charset="0"/>
              </a:rPr>
              <a:t>posted</a:t>
            </a:r>
            <a:r>
              <a:rPr lang="en-US" sz="2400" dirty="0">
                <a:latin typeface="Helvetica" panose="020B0604020202020204" pitchFamily="34" charset="0"/>
                <a:cs typeface="Helvetica" panose="020B0604020202020204" pitchFamily="34" charset="0"/>
              </a:rPr>
              <a:t> for families to see, in the area where your meal service takes place</a:t>
            </a:r>
          </a:p>
          <a:p>
            <a:pPr marL="411480" lvl="1" indent="0">
              <a:lnSpc>
                <a:spcPct val="110000"/>
              </a:lnSpc>
              <a:spcBef>
                <a:spcPts val="0"/>
              </a:spcBef>
              <a:buNone/>
            </a:pPr>
            <a:endParaRPr lang="en-US" sz="2400" dirty="0">
              <a:latin typeface="Helvetica" panose="020B0604020202020204" pitchFamily="34" charset="0"/>
              <a:cs typeface="Helvetica" panose="020B0604020202020204" pitchFamily="34" charset="0"/>
            </a:endParaRPr>
          </a:p>
          <a:p>
            <a:pPr>
              <a:lnSpc>
                <a:spcPct val="110000"/>
              </a:lnSpc>
              <a:spcBef>
                <a:spcPts val="0"/>
              </a:spcBef>
            </a:pPr>
            <a:r>
              <a:rPr lang="en-US" sz="2400" dirty="0">
                <a:solidFill>
                  <a:schemeClr val="tx1"/>
                </a:solidFill>
                <a:latin typeface="Helvetica" panose="020B0604020202020204" pitchFamily="34" charset="0"/>
                <a:cs typeface="Helvetica" panose="020B0604020202020204" pitchFamily="34" charset="0"/>
              </a:rPr>
              <a:t>The </a:t>
            </a:r>
            <a:r>
              <a:rPr lang="en-US" sz="2400" b="1" dirty="0">
                <a:solidFill>
                  <a:schemeClr val="tx1"/>
                </a:solidFill>
                <a:latin typeface="Helvetica" panose="020B0604020202020204" pitchFamily="34" charset="0"/>
                <a:cs typeface="Helvetica" panose="020B0604020202020204" pitchFamily="34" charset="0"/>
              </a:rPr>
              <a:t>“And Justice for All” poster </a:t>
            </a:r>
            <a:r>
              <a:rPr lang="en-US" sz="2400" dirty="0">
                <a:solidFill>
                  <a:schemeClr val="tx1"/>
                </a:solidFill>
                <a:latin typeface="Helvetica" panose="020B0604020202020204" pitchFamily="34" charset="0"/>
                <a:cs typeface="Helvetica" panose="020B0604020202020204" pitchFamily="34" charset="0"/>
              </a:rPr>
              <a:t>must be displayed in a public area</a:t>
            </a:r>
            <a:r>
              <a:rPr lang="en-US" sz="2400" dirty="0">
                <a:solidFill>
                  <a:schemeClr val="tx1"/>
                </a:solidFill>
                <a:cs typeface="Helvetica" panose="020B0604020202020204" pitchFamily="34" charset="0"/>
              </a:rPr>
              <a:t> </a:t>
            </a:r>
          </a:p>
          <a:p>
            <a:pPr>
              <a:lnSpc>
                <a:spcPct val="110000"/>
              </a:lnSpc>
              <a:spcBef>
                <a:spcPts val="0"/>
              </a:spcBef>
            </a:pPr>
            <a:r>
              <a:rPr lang="en-US" sz="2400" dirty="0">
                <a:solidFill>
                  <a:schemeClr val="tx1"/>
                </a:solidFill>
                <a:cs typeface="Helvetica" panose="020B0604020202020204" pitchFamily="34" charset="0"/>
              </a:rPr>
              <a:t>The</a:t>
            </a:r>
            <a:r>
              <a:rPr lang="en-US" sz="2400" b="1" dirty="0">
                <a:solidFill>
                  <a:schemeClr val="tx1"/>
                </a:solidFill>
                <a:cs typeface="Helvetica" panose="020B0604020202020204" pitchFamily="34" charset="0"/>
              </a:rPr>
              <a:t> “Procedures for Complaints for Discrimination” poster </a:t>
            </a:r>
            <a:r>
              <a:rPr lang="en-US" sz="2400" dirty="0">
                <a:solidFill>
                  <a:schemeClr val="tx1"/>
                </a:solidFill>
                <a:cs typeface="Helvetica" panose="020B0604020202020204" pitchFamily="34" charset="0"/>
              </a:rPr>
              <a:t>must be displayed in a public area</a:t>
            </a:r>
          </a:p>
          <a:p>
            <a:pPr>
              <a:lnSpc>
                <a:spcPct val="110000"/>
              </a:lnSpc>
              <a:spcBef>
                <a:spcPts val="0"/>
              </a:spcBef>
            </a:pPr>
            <a:endParaRPr lang="en-US" sz="2400" dirty="0">
              <a:solidFill>
                <a:schemeClr val="tx1"/>
              </a:solidFill>
              <a:latin typeface="Helvetica" panose="020B0604020202020204" pitchFamily="34" charset="0"/>
              <a:cs typeface="Helvetica" panose="020B0604020202020204" pitchFamily="34" charset="0"/>
            </a:endParaRPr>
          </a:p>
          <a:p>
            <a:pPr marL="457200" lvl="1" indent="0" algn="ctr">
              <a:lnSpc>
                <a:spcPct val="110000"/>
              </a:lnSpc>
              <a:spcBef>
                <a:spcPts val="0"/>
              </a:spcBef>
              <a:buNone/>
            </a:pPr>
            <a:r>
              <a:rPr lang="en-US" sz="2400" dirty="0">
                <a:latin typeface="Helvetica" panose="020B0604020202020204" pitchFamily="34" charset="0"/>
                <a:cs typeface="Helvetica" panose="020B0604020202020204" pitchFamily="34" charset="0"/>
              </a:rPr>
              <a:t>Mandatory signs will be provided to you by your </a:t>
            </a:r>
            <a:br>
              <a:rPr lang="en-US" sz="2400" dirty="0">
                <a:latin typeface="Helvetica" panose="020B0604020202020204" pitchFamily="34" charset="0"/>
                <a:cs typeface="Helvetica" panose="020B0604020202020204" pitchFamily="34" charset="0"/>
              </a:rPr>
            </a:br>
            <a:r>
              <a:rPr lang="en-US" sz="2400" dirty="0">
                <a:latin typeface="Helvetica" panose="020B0604020202020204" pitchFamily="34" charset="0"/>
                <a:cs typeface="Helvetica" panose="020B0604020202020204" pitchFamily="34" charset="0"/>
              </a:rPr>
              <a:t>St. Mary’s Child Nutrition Program Specialist</a:t>
            </a:r>
          </a:p>
        </p:txBody>
      </p:sp>
      <p:pic>
        <p:nvPicPr>
          <p:cNvPr id="5" name="Slide 19">
            <a:hlinkClick r:id="" action="ppaction://media"/>
            <a:extLst>
              <a:ext uri="{FF2B5EF4-FFF2-40B4-BE49-F238E27FC236}">
                <a16:creationId xmlns:a16="http://schemas.microsoft.com/office/drawing/2014/main" id="{81283ED6-64BB-8499-2B76-1BF0C659F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718" y="6151308"/>
            <a:ext cx="487363" cy="487362"/>
          </a:xfrm>
          <a:prstGeom prst="rect">
            <a:avLst/>
          </a:prstGeom>
        </p:spPr>
      </p:pic>
    </p:spTree>
    <p:extLst>
      <p:ext uri="{BB962C8B-B14F-4D97-AF65-F5344CB8AC3E}">
        <p14:creationId xmlns:p14="http://schemas.microsoft.com/office/powerpoint/2010/main" val="6738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895928" y="5105400"/>
            <a:ext cx="1981372" cy="1524132"/>
          </a:xfrm>
          <a:prstGeom prst="rect">
            <a:avLst/>
          </a:prstGeom>
        </p:spPr>
      </p:pic>
      <p:sp>
        <p:nvSpPr>
          <p:cNvPr id="2" name="Title 1"/>
          <p:cNvSpPr>
            <a:spLocks noGrp="1"/>
          </p:cNvSpPr>
          <p:nvPr>
            <p:ph type="title"/>
          </p:nvPr>
        </p:nvSpPr>
        <p:spPr>
          <a:xfrm>
            <a:off x="762000" y="304800"/>
            <a:ext cx="7772400" cy="990600"/>
          </a:xfrm>
        </p:spPr>
        <p:txBody>
          <a:bodyPr>
            <a:normAutofit fontScale="90000"/>
          </a:bodyPr>
          <a:lstStyle/>
          <a:p>
            <a:r>
              <a:rPr lang="en-US" sz="3600" b="1" dirty="0">
                <a:latin typeface="Helvetica" panose="020B0604020202020204" pitchFamily="34" charset="0"/>
                <a:cs typeface="Helvetica" panose="020B0604020202020204" pitchFamily="34" charset="0"/>
              </a:rPr>
              <a:t>What is the Summer Food Service Program (SFSP)? </a:t>
            </a:r>
          </a:p>
        </p:txBody>
      </p:sp>
      <p:sp>
        <p:nvSpPr>
          <p:cNvPr id="3" name="Content Placeholder 2"/>
          <p:cNvSpPr>
            <a:spLocks noGrp="1"/>
          </p:cNvSpPr>
          <p:nvPr>
            <p:ph idx="1"/>
          </p:nvPr>
        </p:nvSpPr>
        <p:spPr>
          <a:xfrm>
            <a:off x="1028700" y="1447800"/>
            <a:ext cx="7734300" cy="4190999"/>
          </a:xfrm>
        </p:spPr>
        <p:txBody>
          <a:bodyPr>
            <a:normAutofit/>
          </a:bodyPr>
          <a:lstStyle/>
          <a:p>
            <a:r>
              <a:rPr lang="en-US" sz="2000" dirty="0">
                <a:solidFill>
                  <a:schemeClr val="tx1"/>
                </a:solidFill>
                <a:cs typeface="Helvetica" panose="020B0604020202020204" pitchFamily="34" charset="0"/>
              </a:rPr>
              <a:t>A USDA funded program that allows children/youth to eat free meals at approved locations during the summer months </a:t>
            </a:r>
          </a:p>
          <a:p>
            <a:r>
              <a:rPr lang="en-US" sz="2000" b="1" i="1" dirty="0">
                <a:solidFill>
                  <a:schemeClr val="tx1"/>
                </a:solidFill>
                <a:cs typeface="Helvetica" panose="020B0604020202020204" pitchFamily="34" charset="0"/>
              </a:rPr>
              <a:t>For the last two summers, we were operating under pandemic waivers which allowed all locations to be eligible and meals could be taken home. These rules have expired, and we are now back to pre-pandemic regulations where meals must be consumed on site. </a:t>
            </a:r>
          </a:p>
          <a:p>
            <a:r>
              <a:rPr lang="en-US" sz="2000" dirty="0">
                <a:solidFill>
                  <a:schemeClr val="tx1"/>
                </a:solidFill>
                <a:cs typeface="Helvetica" panose="020B0604020202020204" pitchFamily="34" charset="0"/>
              </a:rPr>
              <a:t>Host sites must be in an area eligible for service (over 50% of children in the area qualify for Free &amp; Reduced-Price Lunch)</a:t>
            </a:r>
          </a:p>
          <a:p>
            <a:pPr lvl="1"/>
            <a:r>
              <a:rPr lang="en-US" sz="1900" dirty="0">
                <a:latin typeface="Helvetica" panose="020B0604020202020204" pitchFamily="34" charset="0"/>
                <a:cs typeface="Helvetica" panose="020B0604020202020204" pitchFamily="34" charset="0"/>
              </a:rPr>
              <a:t>If the site is area eligible, children do not need to provide information or enrollment – anyone 18 and under is automatically eligible to receive free summer meals.</a:t>
            </a:r>
          </a:p>
        </p:txBody>
      </p:sp>
      <p:pic>
        <p:nvPicPr>
          <p:cNvPr id="5" name="Picture 4" descr="Image result for summer meals for ki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549" y="5181600"/>
            <a:ext cx="4524901" cy="1447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Slide 2">
            <a:hlinkClick r:id="" action="ppaction://media"/>
            <a:extLst>
              <a:ext uri="{FF2B5EF4-FFF2-40B4-BE49-F238E27FC236}">
                <a16:creationId xmlns:a16="http://schemas.microsoft.com/office/drawing/2014/main" id="{1BC53725-62D1-ACA0-CC6A-BB3E7C7C3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04371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Helvetica" panose="020B0604020202020204" pitchFamily="34" charset="0"/>
                <a:cs typeface="Helvetica" panose="020B0604020202020204" pitchFamily="34" charset="0"/>
              </a:rPr>
              <a:t>Civil Rights/Non-discrimination</a:t>
            </a:r>
          </a:p>
        </p:txBody>
      </p:sp>
      <p:sp>
        <p:nvSpPr>
          <p:cNvPr id="3" name="Content Placeholder 2"/>
          <p:cNvSpPr>
            <a:spLocks noGrp="1"/>
          </p:cNvSpPr>
          <p:nvPr>
            <p:ph idx="1"/>
          </p:nvPr>
        </p:nvSpPr>
        <p:spPr>
          <a:xfrm>
            <a:off x="838200" y="1309281"/>
            <a:ext cx="4694813" cy="5405589"/>
          </a:xfrm>
        </p:spPr>
        <p:txBody>
          <a:bodyPr>
            <a:noAutofit/>
          </a:bodyPr>
          <a:lstStyle/>
          <a:p>
            <a:pPr lvl="0">
              <a:lnSpc>
                <a:spcPct val="120000"/>
              </a:lnSpc>
              <a:spcBef>
                <a:spcPts val="0"/>
              </a:spcBef>
            </a:pPr>
            <a:r>
              <a:rPr lang="en-US" sz="1500" b="1" dirty="0">
                <a:solidFill>
                  <a:schemeClr val="tx1"/>
                </a:solidFill>
                <a:latin typeface="Helvetica" panose="020B0604020202020204" pitchFamily="34" charset="0"/>
                <a:cs typeface="Helvetica" panose="020B0604020202020204" pitchFamily="34" charset="0"/>
              </a:rPr>
              <a:t>Meals must be provided to all eligible children </a:t>
            </a:r>
            <a:r>
              <a:rPr lang="en-US" sz="1500" dirty="0">
                <a:solidFill>
                  <a:schemeClr val="tx1"/>
                </a:solidFill>
                <a:latin typeface="Helvetica" panose="020B0604020202020204" pitchFamily="34" charset="0"/>
                <a:cs typeface="Helvetica" panose="020B0604020202020204" pitchFamily="34" charset="0"/>
              </a:rPr>
              <a:t>regardless of race, color, national origin, sex, age, or handicap</a:t>
            </a:r>
          </a:p>
          <a:p>
            <a:pPr lvl="0">
              <a:lnSpc>
                <a:spcPct val="120000"/>
              </a:lnSpc>
              <a:spcBef>
                <a:spcPts val="0"/>
              </a:spcBef>
            </a:pPr>
            <a:r>
              <a:rPr lang="en-US" sz="1500" dirty="0">
                <a:solidFill>
                  <a:schemeClr val="tx1"/>
                </a:solidFill>
                <a:latin typeface="Helvetica" panose="020B0604020202020204" pitchFamily="34" charset="0"/>
                <a:cs typeface="Helvetica" panose="020B0604020202020204" pitchFamily="34" charset="0"/>
              </a:rPr>
              <a:t>The “And Justice For All” poster must be posted in meal service area, informing families of equal access to meal services</a:t>
            </a:r>
            <a:br>
              <a:rPr lang="en-US" sz="1500" dirty="0">
                <a:solidFill>
                  <a:schemeClr val="tx1"/>
                </a:solidFill>
                <a:latin typeface="Helvetica" panose="020B0604020202020204" pitchFamily="34" charset="0"/>
                <a:cs typeface="Helvetica" panose="020B0604020202020204" pitchFamily="34" charset="0"/>
              </a:rPr>
            </a:br>
            <a:endParaRPr lang="en-US" sz="1500" dirty="0">
              <a:solidFill>
                <a:schemeClr val="tx1"/>
              </a:solidFill>
              <a:latin typeface="Helvetica" panose="020B0604020202020204" pitchFamily="34" charset="0"/>
              <a:cs typeface="Helvetica" panose="020B0604020202020204" pitchFamily="34" charset="0"/>
            </a:endParaRPr>
          </a:p>
          <a:p>
            <a:pPr lvl="0">
              <a:lnSpc>
                <a:spcPct val="120000"/>
              </a:lnSpc>
              <a:spcBef>
                <a:spcPts val="0"/>
              </a:spcBef>
            </a:pPr>
            <a:r>
              <a:rPr lang="en-US" sz="1500" b="1" dirty="0">
                <a:solidFill>
                  <a:schemeClr val="tx1"/>
                </a:solidFill>
                <a:latin typeface="Helvetica" panose="020B0604020202020204" pitchFamily="34" charset="0"/>
                <a:cs typeface="Helvetica" panose="020B0604020202020204" pitchFamily="34" charset="0"/>
              </a:rPr>
              <a:t>If you have questions or concerns about accommodation requests, inform you Child Nutrition Program Specialist</a:t>
            </a:r>
          </a:p>
          <a:p>
            <a:pPr lvl="0">
              <a:lnSpc>
                <a:spcPct val="120000"/>
              </a:lnSpc>
              <a:spcBef>
                <a:spcPts val="0"/>
              </a:spcBef>
            </a:pPr>
            <a:r>
              <a:rPr lang="en-US" sz="1500" dirty="0">
                <a:solidFill>
                  <a:schemeClr val="tx1"/>
                </a:solidFill>
                <a:latin typeface="Helvetica" panose="020B0604020202020204" pitchFamily="34" charset="0"/>
                <a:cs typeface="Helvetica" panose="020B0604020202020204" pitchFamily="34" charset="0"/>
              </a:rPr>
              <a:t>Parents</a:t>
            </a:r>
            <a:r>
              <a:rPr lang="en-US" sz="1500" dirty="0">
                <a:solidFill>
                  <a:schemeClr val="tx1"/>
                </a:solidFill>
                <a:cs typeface="Helvetica" panose="020B0604020202020204" pitchFamily="34" charset="0"/>
              </a:rPr>
              <a:t> and g</a:t>
            </a:r>
            <a:r>
              <a:rPr lang="en-US" sz="1500" dirty="0">
                <a:solidFill>
                  <a:schemeClr val="tx1"/>
                </a:solidFill>
                <a:latin typeface="Helvetica" panose="020B0604020202020204" pitchFamily="34" charset="0"/>
                <a:cs typeface="Helvetica" panose="020B0604020202020204" pitchFamily="34" charset="0"/>
              </a:rPr>
              <a:t>uardians have the right to file a claim within 180 days of any alleged discrimination </a:t>
            </a:r>
          </a:p>
          <a:p>
            <a:pPr>
              <a:lnSpc>
                <a:spcPct val="120000"/>
              </a:lnSpc>
              <a:spcBef>
                <a:spcPts val="0"/>
              </a:spcBef>
            </a:pPr>
            <a:r>
              <a:rPr lang="en-US" sz="1500" dirty="0">
                <a:solidFill>
                  <a:schemeClr val="tx1"/>
                </a:solidFill>
                <a:latin typeface="Helvetica" panose="020B0604020202020204" pitchFamily="34" charset="0"/>
                <a:cs typeface="Helvetica" panose="020B0604020202020204" pitchFamily="34" charset="0"/>
              </a:rPr>
              <a:t>Staff should be able to direct families to information required to file a claim </a:t>
            </a:r>
          </a:p>
          <a:p>
            <a:pPr lvl="1">
              <a:lnSpc>
                <a:spcPct val="120000"/>
              </a:lnSpc>
              <a:spcBef>
                <a:spcPts val="0"/>
              </a:spcBef>
            </a:pPr>
            <a:r>
              <a:rPr lang="en-US" sz="1500" b="1" dirty="0">
                <a:latin typeface="Helvetica" panose="020B0604020202020204" pitchFamily="34" charset="0"/>
                <a:cs typeface="Helvetica" panose="020B0604020202020204" pitchFamily="34" charset="0"/>
              </a:rPr>
              <a:t>If a complaint occurs, inform you Child Nutrition Program Specialist</a:t>
            </a:r>
          </a:p>
          <a:p>
            <a:pPr lvl="1">
              <a:lnSpc>
                <a:spcPct val="120000"/>
              </a:lnSpc>
              <a:spcBef>
                <a:spcPts val="0"/>
              </a:spcBef>
            </a:pPr>
            <a:r>
              <a:rPr lang="en-US" sz="1500" dirty="0">
                <a:latin typeface="Helvetica" panose="020B0604020202020204" pitchFamily="34" charset="0"/>
                <a:cs typeface="Helvetica" panose="020B0604020202020204" pitchFamily="34" charset="0"/>
              </a:rPr>
              <a:t>St. Mary’s Food Bank must maintain and log any Civil Rights complaints made by program participants.</a:t>
            </a:r>
          </a:p>
        </p:txBody>
      </p:sp>
      <p:pic>
        <p:nvPicPr>
          <p:cNvPr id="5" name="Picture 4"/>
          <p:cNvPicPr>
            <a:picLocks noChangeAspect="1"/>
          </p:cNvPicPr>
          <p:nvPr/>
        </p:nvPicPr>
        <p:blipFill>
          <a:blip r:embed="rId4"/>
          <a:stretch>
            <a:fillRect/>
          </a:stretch>
        </p:blipFill>
        <p:spPr>
          <a:xfrm>
            <a:off x="6822770" y="5257800"/>
            <a:ext cx="2054530" cy="1457070"/>
          </a:xfrm>
          <a:prstGeom prst="rect">
            <a:avLst/>
          </a:prstGeom>
        </p:spPr>
      </p:pic>
      <p:pic>
        <p:nvPicPr>
          <p:cNvPr id="7" name="Picture 6" descr="A close up of a green screen&#10;&#10;Description automatically generated">
            <a:extLst>
              <a:ext uri="{FF2B5EF4-FFF2-40B4-BE49-F238E27FC236}">
                <a16:creationId xmlns:a16="http://schemas.microsoft.com/office/drawing/2014/main" id="{82E2A9FC-3D0D-46A7-BE5B-E349197D9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49015"/>
            <a:ext cx="3132713" cy="5265855"/>
          </a:xfrm>
          <a:prstGeom prst="rect">
            <a:avLst/>
          </a:prstGeom>
        </p:spPr>
      </p:pic>
      <p:pic>
        <p:nvPicPr>
          <p:cNvPr id="4" name="Slide 20">
            <a:hlinkClick r:id="" action="ppaction://media"/>
            <a:extLst>
              <a:ext uri="{FF2B5EF4-FFF2-40B4-BE49-F238E27FC236}">
                <a16:creationId xmlns:a16="http://schemas.microsoft.com/office/drawing/2014/main" id="{C6688ABB-4047-1827-2E00-DB69737C3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5650" y="62176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Food Safety</a:t>
            </a:r>
          </a:p>
        </p:txBody>
      </p:sp>
      <p:sp>
        <p:nvSpPr>
          <p:cNvPr id="6" name="TextBox 5"/>
          <p:cNvSpPr txBox="1"/>
          <p:nvPr/>
        </p:nvSpPr>
        <p:spPr>
          <a:xfrm>
            <a:off x="6934200" y="5029200"/>
            <a:ext cx="2057400" cy="1447800"/>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1143000" y="1342191"/>
            <a:ext cx="7010400" cy="830997"/>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Food safety matters to St. Mary’s Food Bank Alliance (SMFBA) and we are committed ensuring our program partners can uphold food safety requirements. </a:t>
            </a:r>
          </a:p>
        </p:txBody>
      </p:sp>
      <p:sp>
        <p:nvSpPr>
          <p:cNvPr id="10" name="TextBox 9">
            <a:extLst>
              <a:ext uri="{FF2B5EF4-FFF2-40B4-BE49-F238E27FC236}">
                <a16:creationId xmlns:a16="http://schemas.microsoft.com/office/drawing/2014/main" id="{ED3F9394-660B-4213-9BBF-0F63FF0774EA}"/>
              </a:ext>
            </a:extLst>
          </p:cNvPr>
          <p:cNvSpPr txBox="1"/>
          <p:nvPr/>
        </p:nvSpPr>
        <p:spPr>
          <a:xfrm>
            <a:off x="4800600" y="2296180"/>
            <a:ext cx="3733800" cy="3970318"/>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Helvetica" panose="020B0604020202020204" pitchFamily="34" charset="0"/>
                <a:cs typeface="Helvetica" panose="020B0604020202020204" pitchFamily="34" charset="0"/>
              </a:rPr>
              <a:t>At least one representative from each </a:t>
            </a:r>
            <a:r>
              <a:rPr lang="en-US" dirty="0">
                <a:latin typeface="Helvetica" panose="020B0604020202020204" pitchFamily="34" charset="0"/>
                <a:cs typeface="Helvetica" panose="020B0604020202020204" pitchFamily="34" charset="0"/>
              </a:rPr>
              <a:t>site must be trained on Food Safety.</a:t>
            </a:r>
          </a:p>
          <a:p>
            <a:pPr marL="285750" indent="-285750">
              <a:buFont typeface="Arial" panose="020B0604020202020204" pitchFamily="34" charset="0"/>
              <a:buChar char="•"/>
            </a:pPr>
            <a:r>
              <a:rPr lang="en-US" sz="1800" dirty="0">
                <a:latin typeface="Helvetica" panose="020B0604020202020204" pitchFamily="34" charset="0"/>
                <a:cs typeface="Helvetica" panose="020B0604020202020204" pitchFamily="34" charset="0"/>
              </a:rPr>
              <a:t>The trained representative must be a regular staff member or volunteer who is involved in the daily operations and handling of food.</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Your site specialist will send you St. Mary’s Food Safety training. If the current Food Handlers Card is expired, or if there are new staff implementing the Kids Cafe program.</a:t>
            </a:r>
            <a:endParaRPr lang="en-US" dirty="0"/>
          </a:p>
        </p:txBody>
      </p:sp>
      <p:pic>
        <p:nvPicPr>
          <p:cNvPr id="2050" name="Picture 2" descr="The future of global food safety: Emerging ingredients, production methods  and technologies">
            <a:extLst>
              <a:ext uri="{FF2B5EF4-FFF2-40B4-BE49-F238E27FC236}">
                <a16:creationId xmlns:a16="http://schemas.microsoft.com/office/drawing/2014/main" id="{8DC20C43-A55A-4DB6-A6F9-D8D1D76A379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764935" y="2740598"/>
            <a:ext cx="4201416" cy="3140486"/>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21">
            <a:hlinkClick r:id="" action="ppaction://media"/>
            <a:extLst>
              <a:ext uri="{FF2B5EF4-FFF2-40B4-BE49-F238E27FC236}">
                <a16:creationId xmlns:a16="http://schemas.microsoft.com/office/drawing/2014/main" id="{9930BACA-7C4F-5395-BE60-E458B6451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281" y="6065837"/>
            <a:ext cx="487362" cy="487363"/>
          </a:xfrm>
          <a:prstGeom prst="rect">
            <a:avLst/>
          </a:prstGeom>
        </p:spPr>
      </p:pic>
    </p:spTree>
    <p:extLst>
      <p:ext uri="{BB962C8B-B14F-4D97-AF65-F5344CB8AC3E}">
        <p14:creationId xmlns:p14="http://schemas.microsoft.com/office/powerpoint/2010/main" val="4672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086600" y="5105333"/>
            <a:ext cx="1981372" cy="1524132"/>
          </a:xfrm>
          <a:prstGeom prst="rect">
            <a:avLst/>
          </a:prstGeom>
        </p:spPr>
      </p:pic>
      <p:sp>
        <p:nvSpPr>
          <p:cNvPr id="7" name="Rounded Rectangle 6"/>
          <p:cNvSpPr/>
          <p:nvPr/>
        </p:nvSpPr>
        <p:spPr>
          <a:xfrm>
            <a:off x="4343400" y="1429053"/>
            <a:ext cx="4572172" cy="4695940"/>
          </a:xfrm>
          <a:prstGeom prst="round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Food Safety- Cold Storage</a:t>
            </a:r>
          </a:p>
        </p:txBody>
      </p:sp>
      <p:sp>
        <p:nvSpPr>
          <p:cNvPr id="3" name="Content Placeholder 2"/>
          <p:cNvSpPr>
            <a:spLocks noGrp="1"/>
          </p:cNvSpPr>
          <p:nvPr>
            <p:ph idx="1"/>
          </p:nvPr>
        </p:nvSpPr>
        <p:spPr>
          <a:xfrm>
            <a:off x="1041400" y="1576596"/>
            <a:ext cx="3276600" cy="4133548"/>
          </a:xfrm>
        </p:spPr>
        <p:txBody>
          <a:bodyPr>
            <a:normAutofit fontScale="62500" lnSpcReduction="20000"/>
          </a:bodyPr>
          <a:lstStyle/>
          <a:p>
            <a:pPr>
              <a:lnSpc>
                <a:spcPct val="110000"/>
              </a:lnSpc>
              <a:spcBef>
                <a:spcPts val="0"/>
              </a:spcBef>
            </a:pPr>
            <a:r>
              <a:rPr lang="en-US" dirty="0">
                <a:solidFill>
                  <a:schemeClr val="tx1"/>
                </a:solidFill>
                <a:latin typeface="Helvetica" panose="020B0604020202020204" pitchFamily="34" charset="0"/>
                <a:cs typeface="Helvetica" panose="020B0604020202020204" pitchFamily="34" charset="0"/>
              </a:rPr>
              <a:t>Cold storage is necessary to hold meals safely at your site. </a:t>
            </a:r>
          </a:p>
          <a:p>
            <a:pPr>
              <a:lnSpc>
                <a:spcPct val="110000"/>
              </a:lnSpc>
              <a:spcBef>
                <a:spcPts val="0"/>
              </a:spcBef>
            </a:pPr>
            <a:endParaRPr lang="en-US" dirty="0">
              <a:solidFill>
                <a:schemeClr val="tx1"/>
              </a:solidFill>
              <a:latin typeface="Helvetica" panose="020B0604020202020204" pitchFamily="34" charset="0"/>
              <a:cs typeface="Helvetica" panose="020B0604020202020204" pitchFamily="34" charset="0"/>
            </a:endParaRPr>
          </a:p>
          <a:p>
            <a:pPr>
              <a:lnSpc>
                <a:spcPct val="110000"/>
              </a:lnSpc>
              <a:spcBef>
                <a:spcPts val="0"/>
              </a:spcBef>
            </a:pPr>
            <a:r>
              <a:rPr lang="en-US" dirty="0">
                <a:solidFill>
                  <a:schemeClr val="tx1"/>
                </a:solidFill>
                <a:latin typeface="Helvetica" panose="020B0604020202020204" pitchFamily="34" charset="0"/>
                <a:cs typeface="Helvetica" panose="020B0604020202020204" pitchFamily="34" charset="0"/>
              </a:rPr>
              <a:t>You may use your own refrigerator if there is sufficient space for meals and milk. </a:t>
            </a:r>
          </a:p>
          <a:p>
            <a:pPr marL="0" indent="0">
              <a:lnSpc>
                <a:spcPct val="110000"/>
              </a:lnSpc>
              <a:spcBef>
                <a:spcPts val="0"/>
              </a:spcBef>
              <a:buNone/>
            </a:pPr>
            <a:endParaRPr lang="en-US" dirty="0">
              <a:solidFill>
                <a:schemeClr val="tx1"/>
              </a:solidFill>
              <a:latin typeface="Helvetica" panose="020B0604020202020204" pitchFamily="34" charset="0"/>
              <a:cs typeface="Helvetica" panose="020B0604020202020204" pitchFamily="34" charset="0"/>
            </a:endParaRPr>
          </a:p>
          <a:p>
            <a:pPr>
              <a:lnSpc>
                <a:spcPct val="110000"/>
              </a:lnSpc>
              <a:spcBef>
                <a:spcPts val="0"/>
              </a:spcBef>
            </a:pPr>
            <a:r>
              <a:rPr lang="en-US" dirty="0">
                <a:solidFill>
                  <a:schemeClr val="tx1"/>
                </a:solidFill>
                <a:latin typeface="Helvetica" panose="020B0604020202020204" pitchFamily="34" charset="0"/>
                <a:cs typeface="Helvetica" panose="020B0604020202020204" pitchFamily="34" charset="0"/>
              </a:rPr>
              <a:t>If you don’t have cold storage available, we will lend you equipment for the duration of your program</a:t>
            </a:r>
          </a:p>
          <a:p>
            <a:pPr lvl="1">
              <a:lnSpc>
                <a:spcPct val="110000"/>
              </a:lnSpc>
              <a:spcBef>
                <a:spcPts val="0"/>
              </a:spcBef>
            </a:pPr>
            <a:r>
              <a:rPr lang="en-US" sz="2600" b="1" u="sng" dirty="0">
                <a:latin typeface="Helvetica" panose="020B0604020202020204" pitchFamily="34" charset="0"/>
                <a:cs typeface="Helvetica" panose="020B0604020202020204" pitchFamily="34" charset="0"/>
              </a:rPr>
              <a:t>We will need a signed borrowed equipment agreement </a:t>
            </a:r>
          </a:p>
        </p:txBody>
      </p:sp>
      <p:sp>
        <p:nvSpPr>
          <p:cNvPr id="5" name="TextBox 4"/>
          <p:cNvSpPr txBox="1"/>
          <p:nvPr/>
        </p:nvSpPr>
        <p:spPr>
          <a:xfrm>
            <a:off x="1066800" y="6143740"/>
            <a:ext cx="8115386" cy="523220"/>
          </a:xfrm>
          <a:prstGeom prst="rect">
            <a:avLst/>
          </a:prstGeom>
          <a:noFill/>
        </p:spPr>
        <p:txBody>
          <a:bodyPr wrap="square" rtlCol="0">
            <a:spAutoFit/>
          </a:bodyPr>
          <a:lstStyle/>
          <a:p>
            <a:pPr marL="111125" lvl="2"/>
            <a:r>
              <a:rPr lang="en-US" sz="2800" b="1" dirty="0">
                <a:solidFill>
                  <a:srgbClr val="E97900"/>
                </a:solidFill>
                <a:latin typeface="Helvetica" panose="020B0604020202020204" pitchFamily="34" charset="0"/>
                <a:cs typeface="Helvetica" panose="020B0604020202020204" pitchFamily="34" charset="0"/>
              </a:rPr>
              <a:t>Please note: Available equipment may vary.</a:t>
            </a:r>
          </a:p>
        </p:txBody>
      </p:sp>
      <p:sp>
        <p:nvSpPr>
          <p:cNvPr id="6" name="Content Placeholder 2"/>
          <p:cNvSpPr txBox="1">
            <a:spLocks/>
          </p:cNvSpPr>
          <p:nvPr/>
        </p:nvSpPr>
        <p:spPr>
          <a:xfrm>
            <a:off x="4552993" y="1752600"/>
            <a:ext cx="4133807" cy="422484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3682B"/>
                </a:solidFill>
                <a:latin typeface="Helvetica"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7200" b="1" u="sng" dirty="0">
                <a:solidFill>
                  <a:schemeClr val="bg1"/>
                </a:solidFill>
                <a:cs typeface="Helvetica" panose="020B0604020202020204" pitchFamily="34" charset="0"/>
              </a:rPr>
              <a:t>General Storage Guidelines</a:t>
            </a:r>
          </a:p>
          <a:p>
            <a:pPr marL="0" indent="0">
              <a:lnSpc>
                <a:spcPct val="120000"/>
              </a:lnSpc>
              <a:spcBef>
                <a:spcPts val="0"/>
              </a:spcBef>
              <a:buNone/>
            </a:pPr>
            <a:endParaRPr lang="en-US" sz="2400" dirty="0">
              <a:solidFill>
                <a:schemeClr val="bg1"/>
              </a:solidFill>
              <a:cs typeface="Helvetica" panose="020B0604020202020204" pitchFamily="34" charset="0"/>
            </a:endParaRPr>
          </a:p>
          <a:p>
            <a:pPr lvl="0">
              <a:lnSpc>
                <a:spcPct val="120000"/>
              </a:lnSpc>
              <a:spcBef>
                <a:spcPts val="0"/>
              </a:spcBef>
            </a:pPr>
            <a:r>
              <a:rPr lang="en-US" sz="6400" dirty="0">
                <a:solidFill>
                  <a:schemeClr val="bg1"/>
                </a:solidFill>
                <a:cs typeface="Helvetica" panose="020B0604020202020204" pitchFamily="34" charset="0"/>
              </a:rPr>
              <a:t>Store refrigerated foods at 41˚ F or lower.</a:t>
            </a:r>
          </a:p>
          <a:p>
            <a:pPr lvl="0">
              <a:lnSpc>
                <a:spcPct val="120000"/>
              </a:lnSpc>
              <a:spcBef>
                <a:spcPts val="0"/>
              </a:spcBef>
            </a:pPr>
            <a:r>
              <a:rPr lang="en-US" sz="6400" dirty="0">
                <a:solidFill>
                  <a:schemeClr val="bg1"/>
                </a:solidFill>
                <a:cs typeface="Helvetica" panose="020B0604020202020204" pitchFamily="34" charset="0"/>
              </a:rPr>
              <a:t>Sites should log temperature of equipment on meal count form.</a:t>
            </a:r>
          </a:p>
          <a:p>
            <a:pPr lvl="0">
              <a:lnSpc>
                <a:spcPct val="120000"/>
              </a:lnSpc>
              <a:spcBef>
                <a:spcPts val="0"/>
              </a:spcBef>
            </a:pPr>
            <a:r>
              <a:rPr lang="en-US" sz="6400" dirty="0">
                <a:solidFill>
                  <a:schemeClr val="bg1"/>
                </a:solidFill>
                <a:cs typeface="Helvetica" panose="020B0604020202020204" pitchFamily="34" charset="0"/>
              </a:rPr>
              <a:t>Store food in designated food storage areas. Keep pet food and chemicals away from foods for human consumption. </a:t>
            </a:r>
          </a:p>
          <a:p>
            <a:pPr lvl="0">
              <a:lnSpc>
                <a:spcPct val="120000"/>
              </a:lnSpc>
              <a:spcBef>
                <a:spcPts val="0"/>
              </a:spcBef>
            </a:pPr>
            <a:r>
              <a:rPr lang="en-US" sz="6400" dirty="0">
                <a:solidFill>
                  <a:schemeClr val="bg1"/>
                </a:solidFill>
                <a:cs typeface="Helvetica" panose="020B0604020202020204" pitchFamily="34" charset="0"/>
              </a:rPr>
              <a:t>Keep food at least 6 inches off the floor.  </a:t>
            </a:r>
            <a:r>
              <a:rPr lang="en-US" sz="6400" b="1" i="1" dirty="0">
                <a:solidFill>
                  <a:schemeClr val="bg1"/>
                </a:solidFill>
                <a:cs typeface="Helvetica" panose="020B0604020202020204" pitchFamily="34" charset="0"/>
              </a:rPr>
              <a:t>Never store food on the floor.</a:t>
            </a:r>
          </a:p>
          <a:p>
            <a:pPr lvl="0">
              <a:lnSpc>
                <a:spcPct val="120000"/>
              </a:lnSpc>
              <a:spcBef>
                <a:spcPts val="0"/>
              </a:spcBef>
            </a:pPr>
            <a:r>
              <a:rPr lang="en-US" sz="6400" dirty="0">
                <a:solidFill>
                  <a:schemeClr val="bg1"/>
                </a:solidFill>
                <a:cs typeface="Helvetica" panose="020B0604020202020204" pitchFamily="34" charset="0"/>
              </a:rPr>
              <a:t>Store food 18 inches away from the walls.</a:t>
            </a:r>
          </a:p>
          <a:p>
            <a:pPr lvl="0">
              <a:lnSpc>
                <a:spcPct val="120000"/>
              </a:lnSpc>
              <a:spcBef>
                <a:spcPts val="0"/>
              </a:spcBef>
            </a:pPr>
            <a:r>
              <a:rPr lang="en-US" sz="6400" dirty="0">
                <a:solidFill>
                  <a:schemeClr val="bg1"/>
                </a:solidFill>
                <a:cs typeface="Helvetica" panose="020B0604020202020204" pitchFamily="34" charset="0"/>
              </a:rPr>
              <a:t>Keep ready-to-eat foods above raw meats, seafood, and poultry.</a:t>
            </a:r>
          </a:p>
          <a:p>
            <a:pPr lvl="0">
              <a:lnSpc>
                <a:spcPct val="120000"/>
              </a:lnSpc>
              <a:spcBef>
                <a:spcPts val="0"/>
              </a:spcBef>
            </a:pPr>
            <a:r>
              <a:rPr lang="en-US" sz="6400" dirty="0">
                <a:solidFill>
                  <a:schemeClr val="bg1"/>
                </a:solidFill>
                <a:cs typeface="Helvetica" panose="020B0604020202020204" pitchFamily="34" charset="0"/>
              </a:rPr>
              <a:t>Store food only in containers made for food storage.</a:t>
            </a:r>
            <a:endParaRPr lang="en-US" dirty="0"/>
          </a:p>
        </p:txBody>
      </p:sp>
      <p:pic>
        <p:nvPicPr>
          <p:cNvPr id="8" name="Slide 22">
            <a:hlinkClick r:id="" action="ppaction://media"/>
            <a:extLst>
              <a:ext uri="{FF2B5EF4-FFF2-40B4-BE49-F238E27FC236}">
                <a16:creationId xmlns:a16="http://schemas.microsoft.com/office/drawing/2014/main" id="{60CA8BE2-57F3-9C99-BDB0-5B39D496D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8919" y="5647005"/>
            <a:ext cx="487362" cy="487362"/>
          </a:xfrm>
          <a:prstGeom prst="rect">
            <a:avLst/>
          </a:prstGeom>
        </p:spPr>
      </p:pic>
    </p:spTree>
    <p:extLst>
      <p:ext uri="{BB962C8B-B14F-4D97-AF65-F5344CB8AC3E}">
        <p14:creationId xmlns:p14="http://schemas.microsoft.com/office/powerpoint/2010/main" val="38252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010400" y="5126986"/>
            <a:ext cx="2054530" cy="1450974"/>
          </a:xfrm>
          <a:prstGeom prst="rect">
            <a:avLst/>
          </a:prstGeom>
        </p:spPr>
      </p:pic>
      <p:sp>
        <p:nvSpPr>
          <p:cNvPr id="2" name="Title 1"/>
          <p:cNvSpPr>
            <a:spLocks noGrp="1"/>
          </p:cNvSpPr>
          <p:nvPr>
            <p:ph type="title"/>
          </p:nvPr>
        </p:nvSpPr>
        <p:spPr>
          <a:xfrm>
            <a:off x="762000" y="390775"/>
            <a:ext cx="7772400" cy="914400"/>
          </a:xfrm>
        </p:spPr>
        <p:txBody>
          <a:bodyPr>
            <a:noAutofit/>
          </a:bodyPr>
          <a:lstStyle/>
          <a:p>
            <a:r>
              <a:rPr lang="en-US" sz="3200" b="1" dirty="0">
                <a:latin typeface="Helvetica" panose="020B0604020202020204" pitchFamily="34" charset="0"/>
                <a:cs typeface="Helvetica" panose="020B0604020202020204" pitchFamily="34" charset="0"/>
              </a:rPr>
              <a:t>Food Safety – Hot meals </a:t>
            </a:r>
            <a:r>
              <a:rPr lang="en-US" sz="3200" b="1" dirty="0">
                <a:cs typeface="Helvetica" panose="020B0604020202020204" pitchFamily="34" charset="0"/>
              </a:rPr>
              <a:t>&amp; </a:t>
            </a:r>
            <a:r>
              <a:rPr lang="en-US" sz="3200" b="1" dirty="0">
                <a:latin typeface="Helvetica" panose="020B0604020202020204" pitchFamily="34" charset="0"/>
                <a:cs typeface="Helvetica" panose="020B0604020202020204" pitchFamily="34" charset="0"/>
              </a:rPr>
              <a:t> Cambros</a:t>
            </a:r>
          </a:p>
        </p:txBody>
      </p:sp>
      <p:sp>
        <p:nvSpPr>
          <p:cNvPr id="3" name="Content Placeholder 2"/>
          <p:cNvSpPr>
            <a:spLocks noGrp="1"/>
          </p:cNvSpPr>
          <p:nvPr>
            <p:ph idx="1"/>
          </p:nvPr>
        </p:nvSpPr>
        <p:spPr>
          <a:xfrm>
            <a:off x="3484070" y="1430166"/>
            <a:ext cx="5325984" cy="5162720"/>
          </a:xfrm>
        </p:spPr>
        <p:txBody>
          <a:bodyPr>
            <a:normAutofit fontScale="25000" lnSpcReduction="20000"/>
          </a:bodyPr>
          <a:lstStyle/>
          <a:p>
            <a:pPr marL="0" indent="0">
              <a:lnSpc>
                <a:spcPct val="120000"/>
              </a:lnSpc>
              <a:spcBef>
                <a:spcPts val="0"/>
              </a:spcBef>
              <a:buNone/>
            </a:pPr>
            <a:r>
              <a:rPr lang="en-US" sz="6200" dirty="0">
                <a:solidFill>
                  <a:schemeClr val="tx1"/>
                </a:solidFill>
                <a:cs typeface="Helvetica" panose="020B0604020202020204" pitchFamily="34" charset="0"/>
              </a:rPr>
              <a:t>The following requirements apply to the limited number of sites receiving hot meals:</a:t>
            </a:r>
          </a:p>
          <a:p>
            <a:pPr>
              <a:lnSpc>
                <a:spcPct val="120000"/>
              </a:lnSpc>
              <a:spcBef>
                <a:spcPts val="600"/>
              </a:spcBef>
            </a:pPr>
            <a:r>
              <a:rPr lang="en-US" sz="6200" dirty="0">
                <a:solidFill>
                  <a:schemeClr val="tx1"/>
                </a:solidFill>
                <a:cs typeface="Helvetica" panose="020B0604020202020204" pitchFamily="34" charset="0"/>
              </a:rPr>
              <a:t>Kids Cafe Hot Meals will include both </a:t>
            </a:r>
            <a:r>
              <a:rPr lang="en-US" sz="6200" b="1" dirty="0">
                <a:solidFill>
                  <a:schemeClr val="tx1"/>
                </a:solidFill>
                <a:cs typeface="Helvetica" panose="020B0604020202020204" pitchFamily="34" charset="0"/>
              </a:rPr>
              <a:t>Hot and Cold components, children must receive both.</a:t>
            </a:r>
          </a:p>
          <a:p>
            <a:pPr>
              <a:lnSpc>
                <a:spcPct val="120000"/>
              </a:lnSpc>
              <a:spcBef>
                <a:spcPts val="600"/>
              </a:spcBef>
            </a:pPr>
            <a:r>
              <a:rPr lang="en-US" sz="6200" dirty="0">
                <a:solidFill>
                  <a:schemeClr val="tx1"/>
                </a:solidFill>
                <a:cs typeface="Helvetica" panose="020B0604020202020204" pitchFamily="34" charset="0"/>
              </a:rPr>
              <a:t>Cambro units are used to keep hot food at a safe temperature of </a:t>
            </a:r>
            <a:r>
              <a:rPr lang="en-US" sz="6200" b="1" dirty="0">
                <a:solidFill>
                  <a:schemeClr val="tx1"/>
                </a:solidFill>
                <a:cs typeface="Helvetica" panose="020B0604020202020204" pitchFamily="34" charset="0"/>
              </a:rPr>
              <a:t>135°F or warmer. </a:t>
            </a:r>
          </a:p>
          <a:p>
            <a:pPr lvl="1">
              <a:lnSpc>
                <a:spcPct val="120000"/>
              </a:lnSpc>
              <a:spcBef>
                <a:spcPts val="600"/>
              </a:spcBef>
            </a:pPr>
            <a:r>
              <a:rPr lang="en-US" sz="6200" dirty="0">
                <a:solidFill>
                  <a:schemeClr val="tx1"/>
                </a:solidFill>
                <a:latin typeface="Helvetica" panose="020B0604020202020204" pitchFamily="34" charset="0"/>
                <a:cs typeface="Helvetica" panose="020B0604020202020204" pitchFamily="34" charset="0"/>
              </a:rPr>
              <a:t>If your </a:t>
            </a:r>
            <a:r>
              <a:rPr lang="en-US" sz="6200" dirty="0" err="1">
                <a:solidFill>
                  <a:schemeClr val="tx1"/>
                </a:solidFill>
                <a:latin typeface="Helvetica" panose="020B0604020202020204" pitchFamily="34" charset="0"/>
                <a:cs typeface="Helvetica" panose="020B0604020202020204" pitchFamily="34" charset="0"/>
              </a:rPr>
              <a:t>cambro</a:t>
            </a:r>
            <a:r>
              <a:rPr lang="en-US" sz="6200" dirty="0">
                <a:solidFill>
                  <a:schemeClr val="tx1"/>
                </a:solidFill>
                <a:latin typeface="Helvetica" panose="020B0604020202020204" pitchFamily="34" charset="0"/>
                <a:cs typeface="Helvetica" panose="020B0604020202020204" pitchFamily="34" charset="0"/>
              </a:rPr>
              <a:t> registers lower than 135°F, is un-plugged for an extended period, or seems to be damaged, </a:t>
            </a:r>
            <a:r>
              <a:rPr lang="en-US" sz="6200" b="1" dirty="0">
                <a:solidFill>
                  <a:schemeClr val="tx1"/>
                </a:solidFill>
                <a:latin typeface="Helvetica" panose="020B0604020202020204" pitchFamily="34" charset="0"/>
                <a:cs typeface="Helvetica" panose="020B0604020202020204" pitchFamily="34" charset="0"/>
              </a:rPr>
              <a:t>contact your St. Mary’s Specialist</a:t>
            </a:r>
            <a:r>
              <a:rPr lang="en-US" sz="6200" dirty="0">
                <a:solidFill>
                  <a:schemeClr val="tx1"/>
                </a:solidFill>
                <a:latin typeface="Helvetica" panose="020B0604020202020204" pitchFamily="34" charset="0"/>
                <a:cs typeface="Helvetica" panose="020B0604020202020204" pitchFamily="34" charset="0"/>
              </a:rPr>
              <a:t>.</a:t>
            </a:r>
          </a:p>
          <a:p>
            <a:pPr>
              <a:lnSpc>
                <a:spcPct val="120000"/>
              </a:lnSpc>
              <a:spcBef>
                <a:spcPts val="600"/>
              </a:spcBef>
            </a:pPr>
            <a:r>
              <a:rPr lang="en-US" sz="6200" dirty="0">
                <a:solidFill>
                  <a:schemeClr val="tx1"/>
                </a:solidFill>
                <a:cs typeface="Helvetica" panose="020B0604020202020204" pitchFamily="34" charset="0"/>
              </a:rPr>
              <a:t>A </a:t>
            </a:r>
            <a:r>
              <a:rPr lang="en-US" sz="6200" dirty="0" err="1">
                <a:solidFill>
                  <a:schemeClr val="tx1"/>
                </a:solidFill>
                <a:cs typeface="Helvetica" panose="020B0604020202020204" pitchFamily="34" charset="0"/>
              </a:rPr>
              <a:t>cambro</a:t>
            </a:r>
            <a:r>
              <a:rPr lang="en-US" sz="6200" dirty="0">
                <a:solidFill>
                  <a:schemeClr val="tx1"/>
                </a:solidFill>
                <a:cs typeface="Helvetica" panose="020B0604020202020204" pitchFamily="34" charset="0"/>
              </a:rPr>
              <a:t> of meals will be delivered daily and left on site overnight. Sites must ensure the units are stored safely.</a:t>
            </a:r>
          </a:p>
          <a:p>
            <a:pPr>
              <a:lnSpc>
                <a:spcPct val="120000"/>
              </a:lnSpc>
              <a:spcBef>
                <a:spcPts val="600"/>
              </a:spcBef>
            </a:pPr>
            <a:r>
              <a:rPr lang="en-US" sz="6400" dirty="0">
                <a:solidFill>
                  <a:schemeClr val="tx1"/>
                </a:solidFill>
                <a:cs typeface="Helvetica" panose="020B0604020202020204" pitchFamily="34" charset="0"/>
              </a:rPr>
              <a:t>Cambros must be plugged in while holding food. They may hold food for up to 4 hours after delivery.</a:t>
            </a:r>
          </a:p>
          <a:p>
            <a:pPr>
              <a:lnSpc>
                <a:spcPct val="120000"/>
              </a:lnSpc>
              <a:spcBef>
                <a:spcPts val="600"/>
              </a:spcBef>
            </a:pPr>
            <a:r>
              <a:rPr lang="en-US" sz="6400" b="1" dirty="0">
                <a:solidFill>
                  <a:schemeClr val="tx1"/>
                </a:solidFill>
                <a:cs typeface="Helvetica" panose="020B0604020202020204" pitchFamily="34" charset="0"/>
              </a:rPr>
              <a:t>When meal service ends or 4 hours have passed, please give out or safely dispose of any remaining meals.</a:t>
            </a:r>
          </a:p>
        </p:txBody>
      </p:sp>
      <p:pic>
        <p:nvPicPr>
          <p:cNvPr id="4" name="Picture 3"/>
          <p:cNvPicPr>
            <a:picLocks noChangeAspect="1"/>
          </p:cNvPicPr>
          <p:nvPr/>
        </p:nvPicPr>
        <p:blipFill>
          <a:blip r:embed="rId5"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914400" y="2633889"/>
            <a:ext cx="2743200" cy="2743200"/>
          </a:xfrm>
          <a:prstGeom prst="rect">
            <a:avLst/>
          </a:prstGeom>
        </p:spPr>
      </p:pic>
      <p:sp>
        <p:nvSpPr>
          <p:cNvPr id="7" name="TextBox 6"/>
          <p:cNvSpPr txBox="1"/>
          <p:nvPr/>
        </p:nvSpPr>
        <p:spPr>
          <a:xfrm>
            <a:off x="1171873" y="1600200"/>
            <a:ext cx="1905000" cy="954107"/>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Hot meal Cambros –Approximate Size 1.5ft x 2ft x 2.5ft </a:t>
            </a:r>
            <a:r>
              <a:rPr lang="en-US" sz="1400" dirty="0" err="1">
                <a:latin typeface="Helvetica" panose="020B0604020202020204" pitchFamily="34" charset="0"/>
                <a:cs typeface="Helvetica" panose="020B0604020202020204" pitchFamily="34" charset="0"/>
              </a:rPr>
              <a:t>WxLxH</a:t>
            </a:r>
            <a:endParaRPr lang="en-US" sz="1400" dirty="0"/>
          </a:p>
        </p:txBody>
      </p:sp>
      <p:pic>
        <p:nvPicPr>
          <p:cNvPr id="6" name="Slide 23">
            <a:hlinkClick r:id="" action="ppaction://media"/>
            <a:extLst>
              <a:ext uri="{FF2B5EF4-FFF2-40B4-BE49-F238E27FC236}">
                <a16:creationId xmlns:a16="http://schemas.microsoft.com/office/drawing/2014/main" id="{A8F0DA1F-090C-5D07-4D0C-82819BB70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2793" y="6105524"/>
            <a:ext cx="487362" cy="487362"/>
          </a:xfrm>
          <a:prstGeom prst="rect">
            <a:avLst/>
          </a:prstGeom>
        </p:spPr>
      </p:pic>
    </p:spTree>
    <p:extLst>
      <p:ext uri="{BB962C8B-B14F-4D97-AF65-F5344CB8AC3E}">
        <p14:creationId xmlns:p14="http://schemas.microsoft.com/office/powerpoint/2010/main" val="342226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6A77-CBA3-4E3C-B50D-0B93E1A650B6}"/>
              </a:ext>
            </a:extLst>
          </p:cNvPr>
          <p:cNvSpPr>
            <a:spLocks noGrp="1"/>
          </p:cNvSpPr>
          <p:nvPr>
            <p:ph type="title"/>
          </p:nvPr>
        </p:nvSpPr>
        <p:spPr>
          <a:xfrm>
            <a:off x="762000" y="457200"/>
            <a:ext cx="7924800" cy="914400"/>
          </a:xfrm>
        </p:spPr>
        <p:txBody>
          <a:bodyPr>
            <a:normAutofit fontScale="90000"/>
          </a:bodyPr>
          <a:lstStyle/>
          <a:p>
            <a:r>
              <a:rPr lang="en-US" sz="4000" b="1" dirty="0"/>
              <a:t>Food Safety- Hot Meals Continued</a:t>
            </a:r>
          </a:p>
        </p:txBody>
      </p:sp>
      <p:pic>
        <p:nvPicPr>
          <p:cNvPr id="4" name="Picture 3">
            <a:extLst>
              <a:ext uri="{FF2B5EF4-FFF2-40B4-BE49-F238E27FC236}">
                <a16:creationId xmlns:a16="http://schemas.microsoft.com/office/drawing/2014/main" id="{E836842E-BC2B-4735-B0DB-87B518E64131}"/>
              </a:ext>
            </a:extLst>
          </p:cNvPr>
          <p:cNvPicPr>
            <a:picLocks noChangeAspect="1"/>
          </p:cNvPicPr>
          <p:nvPr/>
        </p:nvPicPr>
        <p:blipFill>
          <a:blip r:embed="rId4"/>
          <a:stretch>
            <a:fillRect/>
          </a:stretch>
        </p:blipFill>
        <p:spPr>
          <a:xfrm>
            <a:off x="7010400" y="5126986"/>
            <a:ext cx="2054530" cy="1450974"/>
          </a:xfrm>
          <a:prstGeom prst="rect">
            <a:avLst/>
          </a:prstGeom>
        </p:spPr>
      </p:pic>
      <p:pic>
        <p:nvPicPr>
          <p:cNvPr id="5" name="Picture 4">
            <a:extLst>
              <a:ext uri="{FF2B5EF4-FFF2-40B4-BE49-F238E27FC236}">
                <a16:creationId xmlns:a16="http://schemas.microsoft.com/office/drawing/2014/main" id="{9A54CF87-558F-41D9-BDEA-FD0CC494A219}"/>
              </a:ext>
            </a:extLst>
          </p:cNvPr>
          <p:cNvPicPr>
            <a:picLocks noChangeAspect="1"/>
          </p:cNvPicPr>
          <p:nvPr/>
        </p:nvPicPr>
        <p:blipFill>
          <a:blip r:embed="rId4"/>
          <a:stretch>
            <a:fillRect/>
          </a:stretch>
        </p:blipFill>
        <p:spPr>
          <a:xfrm>
            <a:off x="6903885" y="5244426"/>
            <a:ext cx="2054530" cy="1450974"/>
          </a:xfrm>
          <a:prstGeom prst="rect">
            <a:avLst/>
          </a:prstGeom>
        </p:spPr>
      </p:pic>
      <p:sp>
        <p:nvSpPr>
          <p:cNvPr id="9" name="TextBox 8">
            <a:extLst>
              <a:ext uri="{FF2B5EF4-FFF2-40B4-BE49-F238E27FC236}">
                <a16:creationId xmlns:a16="http://schemas.microsoft.com/office/drawing/2014/main" id="{9300D276-B507-477B-9F81-4D5A7ED23E8A}"/>
              </a:ext>
            </a:extLst>
          </p:cNvPr>
          <p:cNvSpPr txBox="1"/>
          <p:nvPr/>
        </p:nvSpPr>
        <p:spPr>
          <a:xfrm>
            <a:off x="4551218" y="1489040"/>
            <a:ext cx="3966290" cy="447814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Meals should only be removed from hot storage at mealtime.  </a:t>
            </a:r>
            <a:r>
              <a:rPr lang="en-US" b="1" dirty="0">
                <a:solidFill>
                  <a:schemeClr val="tx1"/>
                </a:solidFill>
                <a:latin typeface="Helvetica" panose="020B0604020202020204" pitchFamily="34" charset="0"/>
                <a:cs typeface="Helvetica" panose="020B0604020202020204" pitchFamily="34" charset="0"/>
              </a:rPr>
              <a:t>Only trained adults </a:t>
            </a:r>
            <a:r>
              <a:rPr lang="en-US" dirty="0">
                <a:solidFill>
                  <a:schemeClr val="tx1"/>
                </a:solidFill>
                <a:latin typeface="Helvetica" panose="020B0604020202020204" pitchFamily="34" charset="0"/>
                <a:cs typeface="Helvetica" panose="020B0604020202020204" pitchFamily="34" charset="0"/>
              </a:rPr>
              <a:t>may open or move the </a:t>
            </a:r>
            <a:r>
              <a:rPr lang="en-US" dirty="0" err="1">
                <a:solidFill>
                  <a:schemeClr val="tx1"/>
                </a:solidFill>
                <a:latin typeface="Helvetica" panose="020B0604020202020204" pitchFamily="34" charset="0"/>
                <a:cs typeface="Helvetica" panose="020B0604020202020204" pitchFamily="34" charset="0"/>
              </a:rPr>
              <a:t>cambro</a:t>
            </a:r>
            <a:r>
              <a:rPr lang="en-US" dirty="0">
                <a:solidFill>
                  <a:schemeClr val="tx1"/>
                </a:solidFill>
                <a:latin typeface="Helvetica" panose="020B0604020202020204" pitchFamily="34" charset="0"/>
                <a:cs typeface="Helvetica" panose="020B0604020202020204" pitchFamily="34" charset="0"/>
              </a:rPr>
              <a:t>. Use care when opening the unit as steam may be released.</a:t>
            </a:r>
          </a:p>
          <a:p>
            <a:pPr marL="285750" indent="-285750">
              <a:spcBef>
                <a:spcPts val="600"/>
              </a:spcBef>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Leftover hot meals CANNOT be saved</a:t>
            </a:r>
            <a:r>
              <a:rPr lang="en-US" b="1" dirty="0">
                <a:solidFill>
                  <a:schemeClr val="tx1"/>
                </a:solidFill>
                <a:latin typeface="Helvetica" panose="020B0604020202020204" pitchFamily="34" charset="0"/>
                <a:cs typeface="Helvetica" panose="020B0604020202020204" pitchFamily="34" charset="0"/>
              </a:rPr>
              <a:t>.</a:t>
            </a:r>
          </a:p>
          <a:p>
            <a:pPr marL="285750" indent="-285750">
              <a:spcBef>
                <a:spcPts val="600"/>
              </a:spcBef>
              <a:buFont typeface="Arial" panose="020B0604020202020204" pitchFamily="34" charset="0"/>
              <a:buChar char="•"/>
            </a:pPr>
            <a:r>
              <a:rPr lang="en-US" b="1" dirty="0">
                <a:solidFill>
                  <a:schemeClr val="tx1"/>
                </a:solidFill>
                <a:latin typeface="Helvetica" panose="020B0604020202020204" pitchFamily="34" charset="0"/>
                <a:cs typeface="Helvetica" panose="020B0604020202020204" pitchFamily="34" charset="0"/>
              </a:rPr>
              <a:t>The </a:t>
            </a:r>
            <a:r>
              <a:rPr lang="en-US" b="1" dirty="0" err="1">
                <a:solidFill>
                  <a:schemeClr val="tx1"/>
                </a:solidFill>
                <a:latin typeface="Helvetica" panose="020B0604020202020204" pitchFamily="34" charset="0"/>
                <a:cs typeface="Helvetica" panose="020B0604020202020204" pitchFamily="34" charset="0"/>
              </a:rPr>
              <a:t>cambro</a:t>
            </a:r>
            <a:r>
              <a:rPr lang="en-US" b="1" dirty="0">
                <a:solidFill>
                  <a:schemeClr val="tx1"/>
                </a:solidFill>
                <a:latin typeface="Helvetica" panose="020B0604020202020204" pitchFamily="34" charset="0"/>
                <a:cs typeface="Helvetica" panose="020B0604020202020204" pitchFamily="34" charset="0"/>
              </a:rPr>
              <a:t> unit should be completely emptied and unplugged </a:t>
            </a:r>
            <a:r>
              <a:rPr lang="en-US" dirty="0">
                <a:solidFill>
                  <a:schemeClr val="tx1"/>
                </a:solidFill>
                <a:latin typeface="Helvetica" panose="020B0604020202020204" pitchFamily="34" charset="0"/>
                <a:cs typeface="Helvetica" panose="020B0604020202020204" pitchFamily="34" charset="0"/>
              </a:rPr>
              <a:t>every night.</a:t>
            </a:r>
          </a:p>
          <a:p>
            <a:pPr marL="285750" indent="-285750">
              <a:spcBef>
                <a:spcPts val="600"/>
              </a:spcBef>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Hot meals are offered to a limited number of sites, and only for lunch/supper. Breakfast provided to eligible sites will </a:t>
            </a:r>
            <a:r>
              <a:rPr lang="en-US" b="1" u="sng" dirty="0">
                <a:solidFill>
                  <a:schemeClr val="tx1"/>
                </a:solidFill>
                <a:latin typeface="Helvetica" panose="020B0604020202020204" pitchFamily="34" charset="0"/>
                <a:cs typeface="Helvetica" panose="020B0604020202020204" pitchFamily="34" charset="0"/>
              </a:rPr>
              <a:t>not</a:t>
            </a:r>
            <a:r>
              <a:rPr lang="en-US" dirty="0">
                <a:solidFill>
                  <a:schemeClr val="tx1"/>
                </a:solidFill>
                <a:latin typeface="Helvetica" panose="020B0604020202020204" pitchFamily="34" charset="0"/>
                <a:cs typeface="Helvetica" panose="020B0604020202020204" pitchFamily="34" charset="0"/>
              </a:rPr>
              <a:t> be hot.  </a:t>
            </a:r>
          </a:p>
        </p:txBody>
      </p:sp>
      <p:pic>
        <p:nvPicPr>
          <p:cNvPr id="10" name="Picture 9">
            <a:extLst>
              <a:ext uri="{FF2B5EF4-FFF2-40B4-BE49-F238E27FC236}">
                <a16:creationId xmlns:a16="http://schemas.microsoft.com/office/drawing/2014/main" id="{A1254A56-E565-466D-A4AA-96E8CD234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3000" y="1491764"/>
            <a:ext cx="3196771" cy="2397578"/>
          </a:xfrm>
          <a:prstGeom prst="rect">
            <a:avLst/>
          </a:prstGeom>
        </p:spPr>
      </p:pic>
      <p:pic>
        <p:nvPicPr>
          <p:cNvPr id="3" name="Slide 24">
            <a:hlinkClick r:id="" action="ppaction://media"/>
            <a:extLst>
              <a:ext uri="{FF2B5EF4-FFF2-40B4-BE49-F238E27FC236}">
                <a16:creationId xmlns:a16="http://schemas.microsoft.com/office/drawing/2014/main" id="{1004E6A4-8061-518D-7F81-452B62CD3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150" y="6028893"/>
            <a:ext cx="487363" cy="487363"/>
          </a:xfrm>
          <a:prstGeom prst="rect">
            <a:avLst/>
          </a:prstGeom>
        </p:spPr>
      </p:pic>
    </p:spTree>
    <p:extLst>
      <p:ext uri="{BB962C8B-B14F-4D97-AF65-F5344CB8AC3E}">
        <p14:creationId xmlns:p14="http://schemas.microsoft.com/office/powerpoint/2010/main" val="29886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6858000" y="5175896"/>
            <a:ext cx="2054530" cy="1457070"/>
          </a:xfrm>
          <a:prstGeom prst="rect">
            <a:avLst/>
          </a:prstGeom>
        </p:spPr>
      </p:pic>
      <p:sp>
        <p:nvSpPr>
          <p:cNvPr id="2" name="Title 1"/>
          <p:cNvSpPr>
            <a:spLocks noGrp="1"/>
          </p:cNvSpPr>
          <p:nvPr>
            <p:ph type="title"/>
          </p:nvPr>
        </p:nvSpPr>
        <p:spPr/>
        <p:txBody>
          <a:bodyPr>
            <a:normAutofit/>
          </a:bodyPr>
          <a:lstStyle/>
          <a:p>
            <a:r>
              <a:rPr lang="en-US" sz="3800" b="1" dirty="0">
                <a:latin typeface="Helvetica" panose="020B0604020202020204" pitchFamily="34" charset="0"/>
                <a:cs typeface="Helvetica" panose="020B0604020202020204" pitchFamily="34" charset="0"/>
              </a:rPr>
              <a:t>Food  Safety - Temperature Log</a:t>
            </a:r>
          </a:p>
        </p:txBody>
      </p:sp>
      <p:sp>
        <p:nvSpPr>
          <p:cNvPr id="3" name="Content Placeholder 2"/>
          <p:cNvSpPr>
            <a:spLocks noGrp="1"/>
          </p:cNvSpPr>
          <p:nvPr>
            <p:ph idx="1"/>
          </p:nvPr>
        </p:nvSpPr>
        <p:spPr>
          <a:xfrm>
            <a:off x="4267200" y="1600200"/>
            <a:ext cx="4724399" cy="5104137"/>
          </a:xfrm>
        </p:spPr>
        <p:txBody>
          <a:bodyPr>
            <a:normAutofit/>
          </a:bodyPr>
          <a:lstStyle/>
          <a:p>
            <a:pPr lvl="0"/>
            <a:r>
              <a:rPr lang="en-US" sz="2400" dirty="0">
                <a:solidFill>
                  <a:schemeClr val="tx1"/>
                </a:solidFill>
                <a:cs typeface="Helvetica" panose="020B0604020202020204" pitchFamily="34" charset="0"/>
              </a:rPr>
              <a:t>Refrigerator temperature should be checked and logged on the meal count form once a day.</a:t>
            </a:r>
          </a:p>
          <a:p>
            <a:pPr lvl="1"/>
            <a:r>
              <a:rPr lang="en-US" dirty="0">
                <a:solidFill>
                  <a:srgbClr val="0070C0"/>
                </a:solidFill>
                <a:latin typeface="Helvetica" panose="020B0604020202020204" pitchFamily="34" charset="0"/>
                <a:cs typeface="Helvetica" panose="020B0604020202020204" pitchFamily="34" charset="0"/>
              </a:rPr>
              <a:t>41°F or cooler at all times</a:t>
            </a:r>
          </a:p>
          <a:p>
            <a:r>
              <a:rPr lang="en-US" sz="2400" dirty="0">
                <a:solidFill>
                  <a:schemeClr val="tx1"/>
                </a:solidFill>
                <a:cs typeface="Helvetica" panose="020B0604020202020204" pitchFamily="34" charset="0"/>
              </a:rPr>
              <a:t>Hot meal sites must also log temperature of </a:t>
            </a:r>
            <a:r>
              <a:rPr lang="en-US" sz="2400" dirty="0" err="1">
                <a:solidFill>
                  <a:schemeClr val="tx1"/>
                </a:solidFill>
                <a:cs typeface="Helvetica" panose="020B0604020202020204" pitchFamily="34" charset="0"/>
              </a:rPr>
              <a:t>cambro</a:t>
            </a:r>
            <a:r>
              <a:rPr lang="en-US" sz="2400" dirty="0">
                <a:solidFill>
                  <a:schemeClr val="tx1"/>
                </a:solidFill>
                <a:cs typeface="Helvetica" panose="020B0604020202020204" pitchFamily="34" charset="0"/>
              </a:rPr>
              <a:t> unit </a:t>
            </a:r>
          </a:p>
          <a:p>
            <a:pPr lvl="1"/>
            <a:r>
              <a:rPr lang="en-US" dirty="0">
                <a:solidFill>
                  <a:srgbClr val="C00000"/>
                </a:solidFill>
                <a:latin typeface="Helvetica" panose="020B0604020202020204" pitchFamily="34" charset="0"/>
                <a:cs typeface="Helvetica" panose="020B0604020202020204" pitchFamily="34" charset="0"/>
              </a:rPr>
              <a:t>135°F or higher at all times</a:t>
            </a:r>
          </a:p>
          <a:p>
            <a:pPr lvl="1"/>
            <a:endParaRPr lang="en-US" dirty="0">
              <a:latin typeface="Helvetica" panose="020B0604020202020204" pitchFamily="34" charset="0"/>
              <a:cs typeface="Helvetica" panose="020B0604020202020204" pitchFamily="34" charset="0"/>
            </a:endParaRPr>
          </a:p>
          <a:p>
            <a:pPr marL="0" indent="0" algn="ctr">
              <a:buNone/>
            </a:pPr>
            <a:endParaRPr lang="en-US" b="1" u="sng" dirty="0">
              <a:solidFill>
                <a:schemeClr val="accent2"/>
              </a:solidFill>
              <a:cs typeface="Helvetica" panose="020B0604020202020204" pitchFamily="34" charset="0"/>
            </a:endParaRPr>
          </a:p>
          <a:p>
            <a:pPr marL="0" indent="0" algn="ctr">
              <a:buNone/>
            </a:pPr>
            <a:endParaRPr lang="en-US" b="1" u="sng" dirty="0">
              <a:solidFill>
                <a:schemeClr val="accent2"/>
              </a:solidFill>
              <a:latin typeface="Helvetica" panose="020B0604020202020204" pitchFamily="34" charset="0"/>
              <a:cs typeface="Helvetica" panose="020B0604020202020204" pitchFamily="34" charset="0"/>
            </a:endParaRPr>
          </a:p>
          <a:p>
            <a:pPr marL="0" indent="0" algn="ctr">
              <a:buNone/>
            </a:pPr>
            <a:endParaRPr lang="en-US" b="1" u="sng" dirty="0">
              <a:solidFill>
                <a:schemeClr val="accent2"/>
              </a:solidFill>
              <a:cs typeface="Helvetica" panose="020B0604020202020204" pitchFamily="34" charset="0"/>
            </a:endParaRPr>
          </a:p>
          <a:p>
            <a:pPr marL="0" indent="0" algn="ctr">
              <a:buNone/>
            </a:pPr>
            <a:endParaRPr lang="en-US" b="1" u="sng" dirty="0">
              <a:solidFill>
                <a:schemeClr val="accent2"/>
              </a:solidFill>
              <a:latin typeface="Helvetica" panose="020B0604020202020204" pitchFamily="34" charset="0"/>
              <a:cs typeface="Helvetica" panose="020B0604020202020204" pitchFamily="34" charset="0"/>
            </a:endParaRPr>
          </a:p>
          <a:p>
            <a:pPr marL="0" indent="0" algn="ctr">
              <a:buNone/>
            </a:pPr>
            <a:endParaRPr lang="en-US" b="1" u="sng" dirty="0">
              <a:solidFill>
                <a:schemeClr val="accent2"/>
              </a:solidFill>
              <a:cs typeface="Helvetica" panose="020B0604020202020204" pitchFamily="34" charset="0"/>
            </a:endParaRPr>
          </a:p>
          <a:p>
            <a:pPr marL="0" indent="0" algn="ctr">
              <a:buNone/>
            </a:pPr>
            <a:endParaRPr lang="en-US" b="1" u="sng" dirty="0">
              <a:solidFill>
                <a:schemeClr val="accent2"/>
              </a:solidFill>
              <a:latin typeface="Helvetica" panose="020B0604020202020204" pitchFamily="34" charset="0"/>
              <a:cs typeface="Helvetica" panose="020B0604020202020204" pitchFamily="34" charset="0"/>
            </a:endParaRPr>
          </a:p>
          <a:p>
            <a:pPr marL="411480" lvl="1" indent="0">
              <a:buNone/>
            </a:pPr>
            <a:endParaRPr lang="en-US" sz="2400" dirty="0"/>
          </a:p>
          <a:p>
            <a:pPr marL="0" indent="0">
              <a:buNone/>
            </a:pPr>
            <a:endParaRPr lang="en-US" dirty="0"/>
          </a:p>
        </p:txBody>
      </p:sp>
      <p:pic>
        <p:nvPicPr>
          <p:cNvPr id="1026" name="Picture 2" descr="FSAI cracks down on illegal food operations - New Food Magazine">
            <a:extLst>
              <a:ext uri="{FF2B5EF4-FFF2-40B4-BE49-F238E27FC236}">
                <a16:creationId xmlns:a16="http://schemas.microsoft.com/office/drawing/2014/main" id="{60A33BFE-CFA1-4D23-B7A3-116AF3B756C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1447800"/>
            <a:ext cx="290512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25">
            <a:hlinkClick r:id="" action="ppaction://media"/>
            <a:extLst>
              <a:ext uri="{FF2B5EF4-FFF2-40B4-BE49-F238E27FC236}">
                <a16:creationId xmlns:a16="http://schemas.microsoft.com/office/drawing/2014/main" id="{0729349B-D601-E356-3E6C-72B7A3C853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7038" y="600898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Diagonal Corner Rectangle 15"/>
          <p:cNvSpPr/>
          <p:nvPr/>
        </p:nvSpPr>
        <p:spPr>
          <a:xfrm>
            <a:off x="1092454" y="1483332"/>
            <a:ext cx="3726284" cy="581365"/>
          </a:xfrm>
          <a:prstGeom prst="round2Diag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705600" y="5029200"/>
            <a:ext cx="2054530" cy="1450974"/>
          </a:xfrm>
          <a:prstGeom prst="rect">
            <a:avLst/>
          </a:prstGeom>
        </p:spPr>
      </p:pic>
      <p:sp>
        <p:nvSpPr>
          <p:cNvPr id="2" name="Title 1"/>
          <p:cNvSpPr>
            <a:spLocks noGrp="1"/>
          </p:cNvSpPr>
          <p:nvPr>
            <p:ph type="title"/>
          </p:nvPr>
        </p:nvSpPr>
        <p:spPr/>
        <p:txBody>
          <a:bodyPr/>
          <a:lstStyle/>
          <a:p>
            <a:r>
              <a:rPr lang="en-US" dirty="0"/>
              <a:t>Reporting a Food Safety Issue</a:t>
            </a:r>
          </a:p>
        </p:txBody>
      </p:sp>
      <p:sp>
        <p:nvSpPr>
          <p:cNvPr id="7" name="Rectangle 6"/>
          <p:cNvSpPr/>
          <p:nvPr/>
        </p:nvSpPr>
        <p:spPr>
          <a:xfrm>
            <a:off x="1142997" y="2148815"/>
            <a:ext cx="3675742" cy="4093428"/>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See procedure for reporting a food safety issue</a:t>
            </a: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Contact Site Specialist Immediately</a:t>
            </a: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Do NOT throw away food in question– St. Mary’s may pick it up to investigate the source of the issue</a:t>
            </a: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Isolate any meals identified to be unsafe, and stop meal service, if needed.</a:t>
            </a:r>
          </a:p>
        </p:txBody>
      </p:sp>
      <p:sp>
        <p:nvSpPr>
          <p:cNvPr id="14" name="Rectangle 13"/>
          <p:cNvSpPr/>
          <p:nvPr/>
        </p:nvSpPr>
        <p:spPr>
          <a:xfrm>
            <a:off x="799689" y="1559311"/>
            <a:ext cx="4147289" cy="369332"/>
          </a:xfrm>
          <a:prstGeom prst="rect">
            <a:avLst/>
          </a:prstGeom>
        </p:spPr>
        <p:txBody>
          <a:bodyPr wrap="none">
            <a:spAutoFit/>
          </a:bodyPr>
          <a:lstStyle/>
          <a:p>
            <a:pPr algn="ctr"/>
            <a:r>
              <a:rPr lang="en-US" b="1" dirty="0">
                <a:solidFill>
                  <a:schemeClr val="bg1"/>
                </a:solidFill>
                <a:latin typeface="Helvetica" panose="020B0604020202020204" pitchFamily="34" charset="0"/>
                <a:cs typeface="Helvetica" panose="020B0604020202020204" pitchFamily="34" charset="0"/>
              </a:rPr>
              <a:t>    If there is a problem with a meal:  </a:t>
            </a:r>
          </a:p>
        </p:txBody>
      </p:sp>
      <p:sp>
        <p:nvSpPr>
          <p:cNvPr id="15" name="Round Diagonal Corner Rectangle 14"/>
          <p:cNvSpPr/>
          <p:nvPr/>
        </p:nvSpPr>
        <p:spPr>
          <a:xfrm>
            <a:off x="5033846" y="1483332"/>
            <a:ext cx="3726284" cy="581365"/>
          </a:xfrm>
          <a:prstGeom prst="round2Diag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anose="020B0604020202020204" pitchFamily="34" charset="0"/>
                <a:cs typeface="Helvetica" panose="020B0604020202020204" pitchFamily="34" charset="0"/>
              </a:rPr>
              <a:t>If there is a problem with Equipment:</a:t>
            </a:r>
          </a:p>
        </p:txBody>
      </p:sp>
      <p:sp>
        <p:nvSpPr>
          <p:cNvPr id="18" name="Rectangle 17"/>
          <p:cNvSpPr/>
          <p:nvPr/>
        </p:nvSpPr>
        <p:spPr>
          <a:xfrm>
            <a:off x="5033846" y="2148815"/>
            <a:ext cx="3675742" cy="4216539"/>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Contact your Child Nutrition Specialist if borrowed equipment is not working properly. Provide your Child Nutrition Specialist with the following information so a repair technician can be dispatched:</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Description of the problem</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Contact name and phone number</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Hours of operation</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Take a picture or video of the problem when possible</a:t>
            </a:r>
          </a:p>
        </p:txBody>
      </p:sp>
      <p:pic>
        <p:nvPicPr>
          <p:cNvPr id="3" name="Slide 26">
            <a:hlinkClick r:id="" action="ppaction://media"/>
            <a:extLst>
              <a:ext uri="{FF2B5EF4-FFF2-40B4-BE49-F238E27FC236}">
                <a16:creationId xmlns:a16="http://schemas.microsoft.com/office/drawing/2014/main" id="{CEF200D1-43D8-B4FE-F3EE-80BCCB5C3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52" y="6048631"/>
            <a:ext cx="487362" cy="487363"/>
          </a:xfrm>
          <a:prstGeom prst="rect">
            <a:avLst/>
          </a:prstGeom>
        </p:spPr>
      </p:pic>
    </p:spTree>
    <p:extLst>
      <p:ext uri="{BB962C8B-B14F-4D97-AF65-F5344CB8AC3E}">
        <p14:creationId xmlns:p14="http://schemas.microsoft.com/office/powerpoint/2010/main" val="71354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705600" y="5029200"/>
            <a:ext cx="2054530" cy="1450974"/>
          </a:xfrm>
          <a:prstGeom prst="rect">
            <a:avLst/>
          </a:prstGeom>
        </p:spPr>
      </p:pic>
      <p:sp>
        <p:nvSpPr>
          <p:cNvPr id="2" name="Title 1"/>
          <p:cNvSpPr>
            <a:spLocks noGrp="1"/>
          </p:cNvSpPr>
          <p:nvPr>
            <p:ph type="title"/>
          </p:nvPr>
        </p:nvSpPr>
        <p:spPr/>
        <p:txBody>
          <a:bodyPr/>
          <a:lstStyle/>
          <a:p>
            <a:r>
              <a:rPr lang="en-US" dirty="0"/>
              <a:t>Food Safety - Main Points</a:t>
            </a:r>
          </a:p>
        </p:txBody>
      </p:sp>
      <p:sp>
        <p:nvSpPr>
          <p:cNvPr id="3" name="Content Placeholder 2"/>
          <p:cNvSpPr>
            <a:spLocks noGrp="1"/>
          </p:cNvSpPr>
          <p:nvPr>
            <p:ph idx="1"/>
          </p:nvPr>
        </p:nvSpPr>
        <p:spPr>
          <a:xfrm>
            <a:off x="1370301" y="1444626"/>
            <a:ext cx="7391400" cy="5108574"/>
          </a:xfrm>
        </p:spPr>
        <p:txBody>
          <a:bodyPr>
            <a:normAutofit fontScale="92500"/>
          </a:bodyPr>
          <a:lstStyle/>
          <a:p>
            <a:pPr lvl="0">
              <a:lnSpc>
                <a:spcPct val="120000"/>
              </a:lnSpc>
              <a:spcBef>
                <a:spcPts val="0"/>
              </a:spcBef>
            </a:pPr>
            <a:r>
              <a:rPr lang="en-US" dirty="0">
                <a:solidFill>
                  <a:schemeClr val="tx1"/>
                </a:solidFill>
              </a:rPr>
              <a:t>Practice good personal hygiene.</a:t>
            </a:r>
          </a:p>
          <a:p>
            <a:pPr lvl="0">
              <a:lnSpc>
                <a:spcPct val="120000"/>
              </a:lnSpc>
              <a:spcBef>
                <a:spcPts val="0"/>
              </a:spcBef>
            </a:pPr>
            <a:r>
              <a:rPr lang="en-US" dirty="0">
                <a:solidFill>
                  <a:schemeClr val="tx1"/>
                </a:solidFill>
              </a:rPr>
              <a:t>Foods must be prepared and handled in a safe manner.</a:t>
            </a:r>
          </a:p>
          <a:p>
            <a:pPr lvl="0">
              <a:lnSpc>
                <a:spcPct val="120000"/>
              </a:lnSpc>
              <a:spcBef>
                <a:spcPts val="0"/>
              </a:spcBef>
            </a:pPr>
            <a:r>
              <a:rPr lang="en-US" dirty="0">
                <a:solidFill>
                  <a:schemeClr val="tx1"/>
                </a:solidFill>
              </a:rPr>
              <a:t>Ensure the food you receive is stored properly. </a:t>
            </a:r>
          </a:p>
          <a:p>
            <a:pPr lvl="0">
              <a:lnSpc>
                <a:spcPct val="120000"/>
              </a:lnSpc>
              <a:spcBef>
                <a:spcPts val="0"/>
              </a:spcBef>
            </a:pPr>
            <a:r>
              <a:rPr lang="en-US" dirty="0">
                <a:solidFill>
                  <a:schemeClr val="tx1"/>
                </a:solidFill>
              </a:rPr>
              <a:t>Keep thermometers in refrigerators and freezers, and check and log temperature</a:t>
            </a:r>
          </a:p>
          <a:p>
            <a:pPr>
              <a:lnSpc>
                <a:spcPct val="120000"/>
              </a:lnSpc>
              <a:spcBef>
                <a:spcPts val="0"/>
              </a:spcBef>
            </a:pPr>
            <a:r>
              <a:rPr lang="en-US" dirty="0">
                <a:solidFill>
                  <a:schemeClr val="tx1"/>
                </a:solidFill>
              </a:rPr>
              <a:t>Ensure preventative pest control is being practiced. </a:t>
            </a:r>
          </a:p>
          <a:p>
            <a:pPr>
              <a:lnSpc>
                <a:spcPct val="120000"/>
              </a:lnSpc>
              <a:spcBef>
                <a:spcPts val="0"/>
              </a:spcBef>
            </a:pPr>
            <a:r>
              <a:rPr lang="en-US" dirty="0">
                <a:solidFill>
                  <a:schemeClr val="tx1"/>
                </a:solidFill>
              </a:rPr>
              <a:t>Report Food Safety Questions or Issues to your Site Specialist</a:t>
            </a:r>
          </a:p>
          <a:p>
            <a:endParaRPr lang="en-US" dirty="0"/>
          </a:p>
        </p:txBody>
      </p:sp>
      <p:pic>
        <p:nvPicPr>
          <p:cNvPr id="5" name="Slide 27">
            <a:hlinkClick r:id="" action="ppaction://media"/>
            <a:extLst>
              <a:ext uri="{FF2B5EF4-FFF2-40B4-BE49-F238E27FC236}">
                <a16:creationId xmlns:a16="http://schemas.microsoft.com/office/drawing/2014/main" id="{C62EA0D1-317E-7EC7-CEEB-F262850BD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65837"/>
            <a:ext cx="487363" cy="487363"/>
          </a:xfrm>
          <a:prstGeom prst="rect">
            <a:avLst/>
          </a:prstGeom>
        </p:spPr>
      </p:pic>
    </p:spTree>
    <p:extLst>
      <p:ext uri="{BB962C8B-B14F-4D97-AF65-F5344CB8AC3E}">
        <p14:creationId xmlns:p14="http://schemas.microsoft.com/office/powerpoint/2010/main" val="8797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895011" y="5059682"/>
            <a:ext cx="2054530" cy="1457070"/>
          </a:xfrm>
          <a:prstGeom prst="rect">
            <a:avLst/>
          </a:prstGeom>
        </p:spPr>
      </p:pic>
      <p:sp>
        <p:nvSpPr>
          <p:cNvPr id="2" name="Title 1"/>
          <p:cNvSpPr>
            <a:spLocks noGrp="1"/>
          </p:cNvSpPr>
          <p:nvPr>
            <p:ph type="title"/>
          </p:nvPr>
        </p:nvSpPr>
        <p:spPr>
          <a:xfrm>
            <a:off x="685800" y="340700"/>
            <a:ext cx="7772400" cy="914400"/>
          </a:xfrm>
        </p:spPr>
        <p:txBody>
          <a:bodyPr>
            <a:normAutofit fontScale="90000"/>
          </a:bodyPr>
          <a:lstStyle/>
          <a:p>
            <a:r>
              <a:rPr lang="en-US" sz="3800" dirty="0">
                <a:latin typeface="Helvetica" panose="020B0604020202020204" pitchFamily="34" charset="0"/>
                <a:cs typeface="Helvetica" panose="020B0604020202020204" pitchFamily="34" charset="0"/>
              </a:rPr>
              <a:t>Getting Kids to your Summer Feeding Program!</a:t>
            </a:r>
            <a:endParaRPr lang="en-US" dirty="0"/>
          </a:p>
        </p:txBody>
      </p:sp>
      <p:sp>
        <p:nvSpPr>
          <p:cNvPr id="3" name="Content Placeholder 2"/>
          <p:cNvSpPr>
            <a:spLocks noGrp="1"/>
          </p:cNvSpPr>
          <p:nvPr>
            <p:ph idx="1"/>
          </p:nvPr>
        </p:nvSpPr>
        <p:spPr>
          <a:xfrm>
            <a:off x="914400" y="1371600"/>
            <a:ext cx="4724400" cy="5486400"/>
          </a:xfrm>
        </p:spPr>
        <p:txBody>
          <a:bodyPr>
            <a:normAutofit/>
          </a:bodyPr>
          <a:lstStyle/>
          <a:p>
            <a:pPr lvl="0"/>
            <a:r>
              <a:rPr lang="en-US" sz="2400" dirty="0">
                <a:solidFill>
                  <a:schemeClr val="tx1"/>
                </a:solidFill>
                <a:latin typeface="Helvetica" panose="020B0604020202020204" pitchFamily="34" charset="0"/>
                <a:cs typeface="Helvetica" panose="020B0604020202020204" pitchFamily="34" charset="0"/>
              </a:rPr>
              <a:t>Summer Feeding Banners </a:t>
            </a:r>
          </a:p>
          <a:p>
            <a:pPr lvl="0"/>
            <a:r>
              <a:rPr lang="en-US" sz="2400" dirty="0">
                <a:solidFill>
                  <a:schemeClr val="tx1"/>
                </a:solidFill>
                <a:latin typeface="Helvetica" panose="020B0604020202020204" pitchFamily="34" charset="0"/>
                <a:cs typeface="Helvetica" panose="020B0604020202020204" pitchFamily="34" charset="0"/>
              </a:rPr>
              <a:t>Summer feeding flyer</a:t>
            </a:r>
          </a:p>
          <a:p>
            <a:pPr lvl="1"/>
            <a:r>
              <a:rPr lang="en-US" sz="2200" dirty="0">
                <a:latin typeface="Helvetica" panose="020B0604020202020204" pitchFamily="34" charset="0"/>
                <a:cs typeface="Helvetica" panose="020B0604020202020204" pitchFamily="34" charset="0"/>
              </a:rPr>
              <a:t>Post in your community: </a:t>
            </a:r>
          </a:p>
          <a:p>
            <a:pPr lvl="2">
              <a:buFont typeface="Wingdings" panose="05000000000000000000" pitchFamily="2" charset="2"/>
              <a:buChar char="ü"/>
            </a:pPr>
            <a:r>
              <a:rPr lang="en-US" sz="1600" dirty="0">
                <a:latin typeface="Helvetica" panose="020B0604020202020204" pitchFamily="34" charset="0"/>
                <a:cs typeface="Helvetica" panose="020B0604020202020204" pitchFamily="34" charset="0"/>
              </a:rPr>
              <a:t>At Laundromats</a:t>
            </a:r>
          </a:p>
          <a:p>
            <a:pPr lvl="2">
              <a:buFont typeface="Wingdings" panose="05000000000000000000" pitchFamily="2" charset="2"/>
              <a:buChar char="ü"/>
            </a:pPr>
            <a:r>
              <a:rPr lang="en-US" sz="1600" dirty="0">
                <a:latin typeface="Helvetica" panose="020B0604020202020204" pitchFamily="34" charset="0"/>
                <a:cs typeface="Helvetica" panose="020B0604020202020204" pitchFamily="34" charset="0"/>
              </a:rPr>
              <a:t>On Bulletin Boards</a:t>
            </a:r>
          </a:p>
          <a:p>
            <a:pPr lvl="2">
              <a:buFont typeface="Wingdings" panose="05000000000000000000" pitchFamily="2" charset="2"/>
              <a:buChar char="ü"/>
            </a:pPr>
            <a:r>
              <a:rPr lang="en-US" sz="1600" dirty="0">
                <a:latin typeface="Helvetica" panose="020B0604020202020204" pitchFamily="34" charset="0"/>
                <a:cs typeface="Helvetica" panose="020B0604020202020204" pitchFamily="34" charset="0"/>
              </a:rPr>
              <a:t>In email blasts</a:t>
            </a:r>
          </a:p>
          <a:p>
            <a:pPr lvl="2">
              <a:buFont typeface="Wingdings" panose="05000000000000000000" pitchFamily="2" charset="2"/>
              <a:buChar char="ü"/>
            </a:pPr>
            <a:r>
              <a:rPr lang="en-US" sz="1600" dirty="0">
                <a:latin typeface="Helvetica" panose="020B0604020202020204" pitchFamily="34" charset="0"/>
                <a:cs typeface="Helvetica" panose="020B0604020202020204" pitchFamily="34" charset="0"/>
              </a:rPr>
              <a:t>Door to door canvassing</a:t>
            </a:r>
          </a:p>
          <a:p>
            <a:pPr lvl="0"/>
            <a:r>
              <a:rPr lang="en-US" sz="2400" dirty="0">
                <a:solidFill>
                  <a:schemeClr val="tx1"/>
                </a:solidFill>
                <a:latin typeface="Helvetica" panose="020B0604020202020204" pitchFamily="34" charset="0"/>
                <a:cs typeface="Helvetica" panose="020B0604020202020204" pitchFamily="34" charset="0"/>
              </a:rPr>
              <a:t>Post information on social media</a:t>
            </a:r>
          </a:p>
          <a:p>
            <a:r>
              <a:rPr lang="en-US" sz="2400" dirty="0">
                <a:solidFill>
                  <a:schemeClr val="tx1"/>
                </a:solidFill>
                <a:cs typeface="Helvetica" panose="020B0604020202020204" pitchFamily="34" charset="0"/>
              </a:rPr>
              <a:t>Consider providing fun activities at your site to attract and engage kids </a:t>
            </a:r>
          </a:p>
          <a:p>
            <a:pPr marL="411480" lvl="1" indent="0">
              <a:buNone/>
            </a:pPr>
            <a:endParaRPr lang="en-US" sz="2200" dirty="0"/>
          </a:p>
          <a:p>
            <a:pPr lvl="0">
              <a:buNone/>
            </a:pPr>
            <a:endParaRPr lang="en-US" sz="2400" b="1" dirty="0"/>
          </a:p>
          <a:p>
            <a:endParaRPr lang="en-US" sz="2400" dirty="0"/>
          </a:p>
        </p:txBody>
      </p:sp>
      <p:pic>
        <p:nvPicPr>
          <p:cNvPr id="6" name="Picture 5" descr="Logo&#10;&#10;Description automatically generated">
            <a:extLst>
              <a:ext uri="{FF2B5EF4-FFF2-40B4-BE49-F238E27FC236}">
                <a16:creationId xmlns:a16="http://schemas.microsoft.com/office/drawing/2014/main" id="{F45F0DB6-DB72-4A05-BCFE-0EF8FD28765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0554" y="1514182"/>
            <a:ext cx="3944846" cy="2829218"/>
          </a:xfrm>
          <a:prstGeom prst="rect">
            <a:avLst/>
          </a:prstGeom>
        </p:spPr>
      </p:pic>
      <p:sp>
        <p:nvSpPr>
          <p:cNvPr id="7" name="TextBox 6">
            <a:extLst>
              <a:ext uri="{FF2B5EF4-FFF2-40B4-BE49-F238E27FC236}">
                <a16:creationId xmlns:a16="http://schemas.microsoft.com/office/drawing/2014/main" id="{045773A5-6B0F-4D67-BB0E-394E2F5CD294}"/>
              </a:ext>
            </a:extLst>
          </p:cNvPr>
          <p:cNvSpPr txBox="1"/>
          <p:nvPr/>
        </p:nvSpPr>
        <p:spPr>
          <a:xfrm>
            <a:off x="5715000" y="4724400"/>
            <a:ext cx="2971800" cy="1754326"/>
          </a:xfrm>
          <a:prstGeom prst="rect">
            <a:avLst/>
          </a:prstGeom>
          <a:solidFill>
            <a:srgbClr val="31C3ED"/>
          </a:solidFill>
          <a:ln>
            <a:solidFill>
              <a:srgbClr val="31C3ED"/>
            </a:solidFill>
          </a:ln>
        </p:spPr>
        <p:txBody>
          <a:bodyPr wrap="square" rtlCol="0">
            <a:spAutoFit/>
          </a:bodyPr>
          <a:lstStyle/>
          <a:p>
            <a:r>
              <a:rPr lang="en-US" b="1" dirty="0">
                <a:solidFill>
                  <a:schemeClr val="bg1"/>
                </a:solidFill>
                <a:latin typeface="Helvetica" panose="020B0604020202020204" pitchFamily="34" charset="0"/>
                <a:cs typeface="Helvetica" panose="020B0604020202020204" pitchFamily="34" charset="0"/>
              </a:rPr>
              <a:t>AZ Health Zone provides SFSP promotional material on their website! </a:t>
            </a:r>
            <a:r>
              <a:rPr lang="en-US"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Click here!</a:t>
            </a:r>
            <a:r>
              <a:rPr lang="en-US" b="1" dirty="0">
                <a:solidFill>
                  <a:schemeClr val="bg1"/>
                </a:solidFill>
                <a:latin typeface="Helvetica" panose="020B0604020202020204" pitchFamily="34" charset="0"/>
                <a:cs typeface="Helvetica" panose="020B0604020202020204" pitchFamily="34" charset="0"/>
              </a:rPr>
              <a:t> To visit the summer toolkit on our google drive.</a:t>
            </a:r>
          </a:p>
        </p:txBody>
      </p:sp>
      <p:pic>
        <p:nvPicPr>
          <p:cNvPr id="5" name="Slide 28">
            <a:hlinkClick r:id="" action="ppaction://media"/>
            <a:extLst>
              <a:ext uri="{FF2B5EF4-FFF2-40B4-BE49-F238E27FC236}">
                <a16:creationId xmlns:a16="http://schemas.microsoft.com/office/drawing/2014/main" id="{25EC662F-827D-EF89-5D5F-6820AC4FF3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 y="5991364"/>
            <a:ext cx="487362" cy="487362"/>
          </a:xfrm>
          <a:prstGeom prst="rect">
            <a:avLst/>
          </a:prstGeom>
        </p:spPr>
      </p:pic>
    </p:spTree>
    <p:extLst>
      <p:ext uri="{BB962C8B-B14F-4D97-AF65-F5344CB8AC3E}">
        <p14:creationId xmlns:p14="http://schemas.microsoft.com/office/powerpoint/2010/main" val="3424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849984" y="5291264"/>
            <a:ext cx="2054530" cy="1457070"/>
          </a:xfrm>
          <a:prstGeom prst="rect">
            <a:avLst/>
          </a:prstGeom>
        </p:spPr>
      </p:pic>
      <p:sp>
        <p:nvSpPr>
          <p:cNvPr id="2" name="Title 1"/>
          <p:cNvSpPr>
            <a:spLocks noGrp="1"/>
          </p:cNvSpPr>
          <p:nvPr>
            <p:ph type="title"/>
          </p:nvPr>
        </p:nvSpPr>
        <p:spPr/>
        <p:txBody>
          <a:bodyPr>
            <a:normAutofit/>
          </a:bodyPr>
          <a:lstStyle/>
          <a:p>
            <a:r>
              <a:rPr lang="en-US" sz="3600" b="1" dirty="0">
                <a:latin typeface="Helvetica" panose="020B0604020202020204" pitchFamily="34" charset="0"/>
                <a:cs typeface="Helvetica" panose="020B0604020202020204" pitchFamily="34" charset="0"/>
              </a:rPr>
              <a:t>Agency Partner Monitoring Visits</a:t>
            </a:r>
          </a:p>
        </p:txBody>
      </p:sp>
      <p:sp>
        <p:nvSpPr>
          <p:cNvPr id="3" name="Content Placeholder 2"/>
          <p:cNvSpPr>
            <a:spLocks noGrp="1"/>
          </p:cNvSpPr>
          <p:nvPr>
            <p:ph idx="1"/>
          </p:nvPr>
        </p:nvSpPr>
        <p:spPr>
          <a:xfrm>
            <a:off x="1066800" y="1524000"/>
            <a:ext cx="7467600" cy="5224334"/>
          </a:xfrm>
        </p:spPr>
        <p:txBody>
          <a:bodyPr>
            <a:normAutofit fontScale="70000" lnSpcReduction="20000"/>
          </a:bodyPr>
          <a:lstStyle/>
          <a:p>
            <a:pPr>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St. Mary’s Food Bank staff are required to make periodic, unannounced visits to your site</a:t>
            </a:r>
          </a:p>
          <a:p>
            <a:pPr lvl="1">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All Kids Cafe partners will receive a visit </a:t>
            </a:r>
            <a:r>
              <a:rPr lang="en-US" dirty="0">
                <a:latin typeface="Helvetica" panose="020B0604020202020204" pitchFamily="34" charset="0"/>
                <a:cs typeface="Helvetica" panose="020B0604020202020204" pitchFamily="34" charset="0"/>
              </a:rPr>
              <a:t>within the first four weeks of operation.</a:t>
            </a:r>
          </a:p>
          <a:p>
            <a:pPr lvl="1">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New Kids Cafe partners who have not participated in afterschool feeding will also receive a visit </a:t>
            </a:r>
            <a:r>
              <a:rPr lang="en-US" dirty="0">
                <a:latin typeface="Helvetica" panose="020B0604020202020204" pitchFamily="34" charset="0"/>
                <a:cs typeface="Helvetica" panose="020B0604020202020204" pitchFamily="34" charset="0"/>
              </a:rPr>
              <a:t>within the first two </a:t>
            </a:r>
            <a:r>
              <a:rPr lang="en-US" dirty="0">
                <a:solidFill>
                  <a:schemeClr val="tx1"/>
                </a:solidFill>
                <a:latin typeface="Helvetica" panose="020B0604020202020204" pitchFamily="34" charset="0"/>
                <a:cs typeface="Helvetica" panose="020B0604020202020204" pitchFamily="34" charset="0"/>
              </a:rPr>
              <a:t>weeks.</a:t>
            </a:r>
          </a:p>
          <a:p>
            <a:pPr marL="457200" lvl="1" indent="0">
              <a:lnSpc>
                <a:spcPct val="120000"/>
              </a:lnSpc>
              <a:spcBef>
                <a:spcPts val="0"/>
              </a:spcBef>
              <a:buNone/>
            </a:pPr>
            <a:endParaRPr lang="en-US" dirty="0">
              <a:solidFill>
                <a:schemeClr val="tx1"/>
              </a:solidFill>
              <a:latin typeface="Helvetica" panose="020B0604020202020204" pitchFamily="34" charset="0"/>
              <a:cs typeface="Helvetica" panose="020B0604020202020204" pitchFamily="34" charset="0"/>
            </a:endParaRPr>
          </a:p>
          <a:p>
            <a:pPr marL="228600" lvl="1">
              <a:lnSpc>
                <a:spcPct val="120000"/>
              </a:lnSpc>
              <a:spcBef>
                <a:spcPts val="0"/>
              </a:spcBef>
            </a:pPr>
            <a:r>
              <a:rPr lang="en-US" sz="2800" dirty="0">
                <a:latin typeface="Helvetica" panose="020B0604020202020204" pitchFamily="34" charset="0"/>
                <a:cs typeface="Helvetica" panose="020B0604020202020204" pitchFamily="34" charset="0"/>
              </a:rPr>
              <a:t>The Arizona Department of Education has the authority to conduct unannounced site visits </a:t>
            </a:r>
          </a:p>
          <a:p>
            <a:pPr lvl="1">
              <a:lnSpc>
                <a:spcPct val="120000"/>
              </a:lnSpc>
              <a:spcBef>
                <a:spcPts val="0"/>
              </a:spcBef>
            </a:pPr>
            <a:r>
              <a:rPr lang="en-US" dirty="0">
                <a:latin typeface="Helvetica" panose="020B0604020202020204" pitchFamily="34" charset="0"/>
                <a:cs typeface="Helvetica" panose="020B0604020202020204" pitchFamily="34" charset="0"/>
              </a:rPr>
              <a:t>ADE staff will introduce themselves and show proper identification.</a:t>
            </a:r>
          </a:p>
          <a:p>
            <a:pPr lvl="2">
              <a:lnSpc>
                <a:spcPct val="120000"/>
              </a:lnSpc>
              <a:spcBef>
                <a:spcPts val="0"/>
              </a:spcBef>
            </a:pPr>
            <a:r>
              <a:rPr lang="en-US" sz="2600" dirty="0">
                <a:latin typeface="Helvetica" panose="020B0604020202020204" pitchFamily="34" charset="0"/>
                <a:cs typeface="Helvetica" panose="020B0604020202020204" pitchFamily="34" charset="0"/>
              </a:rPr>
              <a:t>They will sit an observe your whole meal service. They will pay special attention to the following items:</a:t>
            </a:r>
          </a:p>
          <a:p>
            <a:pPr lvl="3">
              <a:lnSpc>
                <a:spcPct val="120000"/>
              </a:lnSpc>
              <a:spcBef>
                <a:spcPts val="0"/>
              </a:spcBef>
            </a:pPr>
            <a:r>
              <a:rPr lang="en-US" sz="2200" dirty="0">
                <a:latin typeface="Helvetica" panose="020B0604020202020204" pitchFamily="34" charset="0"/>
                <a:cs typeface="Helvetica" panose="020B0604020202020204" pitchFamily="34" charset="0"/>
              </a:rPr>
              <a:t>Meal Counting</a:t>
            </a:r>
          </a:p>
          <a:p>
            <a:pPr lvl="3">
              <a:lnSpc>
                <a:spcPct val="120000"/>
              </a:lnSpc>
              <a:spcBef>
                <a:spcPts val="0"/>
              </a:spcBef>
            </a:pPr>
            <a:r>
              <a:rPr lang="en-US" sz="2200" dirty="0">
                <a:latin typeface="Helvetica" panose="020B0604020202020204" pitchFamily="34" charset="0"/>
                <a:cs typeface="Helvetica" panose="020B0604020202020204" pitchFamily="34" charset="0"/>
              </a:rPr>
              <a:t>Make sure meals are consumed onsite</a:t>
            </a:r>
          </a:p>
          <a:p>
            <a:pPr lvl="3">
              <a:lnSpc>
                <a:spcPct val="120000"/>
              </a:lnSpc>
              <a:spcBef>
                <a:spcPts val="0"/>
              </a:spcBef>
            </a:pPr>
            <a:r>
              <a:rPr lang="en-US" sz="2200" dirty="0">
                <a:latin typeface="Helvetica" panose="020B0604020202020204" pitchFamily="34" charset="0"/>
                <a:cs typeface="Helvetica" panose="020B0604020202020204" pitchFamily="34" charset="0"/>
              </a:rPr>
              <a:t>Record keeping</a:t>
            </a:r>
          </a:p>
          <a:p>
            <a:pPr lvl="3">
              <a:lnSpc>
                <a:spcPct val="120000"/>
              </a:lnSpc>
              <a:spcBef>
                <a:spcPts val="0"/>
              </a:spcBef>
            </a:pPr>
            <a:r>
              <a:rPr lang="en-US" sz="2200" dirty="0">
                <a:latin typeface="Helvetica" panose="020B0604020202020204" pitchFamily="34" charset="0"/>
                <a:cs typeface="Helvetica" panose="020B0604020202020204" pitchFamily="34" charset="0"/>
              </a:rPr>
              <a:t>Food Safety</a:t>
            </a:r>
          </a:p>
          <a:p>
            <a:pPr marL="1371600" lvl="3" indent="0">
              <a:lnSpc>
                <a:spcPct val="120000"/>
              </a:lnSpc>
              <a:spcBef>
                <a:spcPts val="0"/>
              </a:spcBef>
              <a:buNone/>
            </a:pPr>
            <a:endParaRPr lang="en-US" dirty="0">
              <a:latin typeface="Helvetica" panose="020B0604020202020204" pitchFamily="34" charset="0"/>
              <a:cs typeface="Helvetica" panose="020B0604020202020204" pitchFamily="34" charset="0"/>
            </a:endParaRPr>
          </a:p>
          <a:p>
            <a:pPr lvl="1">
              <a:lnSpc>
                <a:spcPct val="120000"/>
              </a:lnSpc>
              <a:spcBef>
                <a:spcPts val="0"/>
              </a:spcBef>
            </a:pPr>
            <a:r>
              <a:rPr lang="en-US" dirty="0">
                <a:latin typeface="Helvetica" panose="020B0604020202020204" pitchFamily="34" charset="0"/>
                <a:cs typeface="Helvetica" panose="020B0604020202020204" pitchFamily="34" charset="0"/>
              </a:rPr>
              <a:t>Please notify your Site Specialist if you receive an ADE site visit</a:t>
            </a:r>
          </a:p>
        </p:txBody>
      </p:sp>
      <p:pic>
        <p:nvPicPr>
          <p:cNvPr id="5" name="Slide 29">
            <a:hlinkClick r:id="" action="ppaction://media"/>
            <a:extLst>
              <a:ext uri="{FF2B5EF4-FFF2-40B4-BE49-F238E27FC236}">
                <a16:creationId xmlns:a16="http://schemas.microsoft.com/office/drawing/2014/main" id="{63C65DAD-CFBC-46DB-5E99-B481C180D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3665" y="60658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0400" y="5105400"/>
            <a:ext cx="1981200" cy="1524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762000" y="352148"/>
            <a:ext cx="7772400" cy="914400"/>
          </a:xfrm>
        </p:spPr>
        <p:txBody>
          <a:bodyPr/>
          <a:lstStyle/>
          <a:p>
            <a:r>
              <a:rPr lang="en-US" b="1" dirty="0">
                <a:latin typeface="Helvetica" panose="020B0604020202020204" pitchFamily="34" charset="0"/>
                <a:cs typeface="Helvetica" panose="020B0604020202020204" pitchFamily="34" charset="0"/>
              </a:rPr>
              <a:t>Sponsor / Site</a:t>
            </a:r>
          </a:p>
        </p:txBody>
      </p:sp>
      <p:sp>
        <p:nvSpPr>
          <p:cNvPr id="3" name="Content Placeholder 2"/>
          <p:cNvSpPr>
            <a:spLocks noGrp="1"/>
          </p:cNvSpPr>
          <p:nvPr>
            <p:ph idx="1"/>
          </p:nvPr>
        </p:nvSpPr>
        <p:spPr>
          <a:xfrm>
            <a:off x="1218090" y="1524000"/>
            <a:ext cx="7239000" cy="5105400"/>
          </a:xfrm>
        </p:spPr>
        <p:txBody>
          <a:bodyPr>
            <a:normAutofit/>
          </a:bodyPr>
          <a:lstStyle/>
          <a:p>
            <a:r>
              <a:rPr lang="en-US" sz="2000" b="1" u="sng" dirty="0">
                <a:solidFill>
                  <a:schemeClr val="tx1"/>
                </a:solidFill>
                <a:cs typeface="Helvetica" panose="020B0604020202020204" pitchFamily="34" charset="0"/>
              </a:rPr>
              <a:t>Sponsor</a:t>
            </a:r>
            <a:r>
              <a:rPr lang="en-US" sz="2000" dirty="0">
                <a:solidFill>
                  <a:schemeClr val="tx1"/>
                </a:solidFill>
                <a:cs typeface="Helvetica" panose="020B0604020202020204" pitchFamily="34" charset="0"/>
              </a:rPr>
              <a:t>: The Sponsor operates the Summer Food Service Program and communicates with the administrative state agency, Arizona Department of Education (ADE)</a:t>
            </a:r>
          </a:p>
          <a:p>
            <a:pPr lvl="1"/>
            <a:r>
              <a:rPr lang="en-US" sz="2000" dirty="0">
                <a:latin typeface="Helvetica" panose="020B0604020202020204" pitchFamily="34" charset="0"/>
                <a:cs typeface="Helvetica" panose="020B0604020202020204" pitchFamily="34" charset="0"/>
              </a:rPr>
              <a:t>Your Sponsor is: </a:t>
            </a:r>
            <a:r>
              <a:rPr lang="en-US" sz="2000" u="sng" dirty="0">
                <a:latin typeface="Helvetica" panose="020B0604020202020204" pitchFamily="34" charset="0"/>
                <a:cs typeface="Helvetica" panose="020B0604020202020204" pitchFamily="34" charset="0"/>
              </a:rPr>
              <a:t>St. Mary’s Food Bank Alliance</a:t>
            </a:r>
            <a:endParaRPr lang="en-US" sz="2000" dirty="0">
              <a:solidFill>
                <a:schemeClr val="tx1"/>
              </a:solidFill>
              <a:latin typeface="Helvetica" panose="020B0604020202020204" pitchFamily="34" charset="0"/>
              <a:cs typeface="Helvetica" panose="020B0604020202020204" pitchFamily="34" charset="0"/>
            </a:endParaRPr>
          </a:p>
          <a:p>
            <a:r>
              <a:rPr lang="en-US" sz="2000" b="1" u="sng" dirty="0">
                <a:solidFill>
                  <a:schemeClr val="tx1"/>
                </a:solidFill>
                <a:cs typeface="Helvetica" panose="020B0604020202020204" pitchFamily="34" charset="0"/>
              </a:rPr>
              <a:t>Site</a:t>
            </a:r>
            <a:r>
              <a:rPr lang="en-US" sz="2000" dirty="0">
                <a:solidFill>
                  <a:schemeClr val="tx1"/>
                </a:solidFill>
                <a:cs typeface="Helvetica" panose="020B0604020202020204" pitchFamily="34" charset="0"/>
              </a:rPr>
              <a:t>: A Site works with their Sponsor to receive a delivery of meals and provides a safe and supervised environment for children to eat. Sites might include: </a:t>
            </a:r>
          </a:p>
          <a:p>
            <a:pPr lvl="1"/>
            <a:r>
              <a:rPr lang="en-US" sz="2000" dirty="0">
                <a:latin typeface="Helvetica" panose="020B0604020202020204" pitchFamily="34" charset="0"/>
                <a:cs typeface="Helvetica" panose="020B0604020202020204" pitchFamily="34" charset="0"/>
              </a:rPr>
              <a:t>Schools, community centers, libraries, healthcare offices, churches, apartment complexes, or other locations where kids congregate.</a:t>
            </a:r>
          </a:p>
        </p:txBody>
      </p:sp>
      <p:graphicFrame>
        <p:nvGraphicFramePr>
          <p:cNvPr id="5" name="Diagram 4">
            <a:extLst>
              <a:ext uri="{FF2B5EF4-FFF2-40B4-BE49-F238E27FC236}">
                <a16:creationId xmlns:a16="http://schemas.microsoft.com/office/drawing/2014/main" id="{CDEF5380-51AC-40E8-A9E1-8C8EC6C999B2}"/>
              </a:ext>
            </a:extLst>
          </p:cNvPr>
          <p:cNvGraphicFramePr/>
          <p:nvPr>
            <p:extLst>
              <p:ext uri="{D42A27DB-BD31-4B8C-83A1-F6EECF244321}">
                <p14:modId xmlns:p14="http://schemas.microsoft.com/office/powerpoint/2010/main" val="3569246604"/>
              </p:ext>
            </p:extLst>
          </p:nvPr>
        </p:nvGraphicFramePr>
        <p:xfrm>
          <a:off x="5029200" y="4419600"/>
          <a:ext cx="3770790" cy="2314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Slide 3">
            <a:hlinkClick r:id="" action="ppaction://media"/>
            <a:extLst>
              <a:ext uri="{FF2B5EF4-FFF2-40B4-BE49-F238E27FC236}">
                <a16:creationId xmlns:a16="http://schemas.microsoft.com/office/drawing/2014/main" id="{22DD64E6-B84B-8EE3-90CF-C850E209C3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90718" y="61420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A4C186-71E2-4E7C-9833-5929692CD2BF}"/>
              </a:ext>
            </a:extLst>
          </p:cNvPr>
          <p:cNvSpPr/>
          <p:nvPr/>
        </p:nvSpPr>
        <p:spPr>
          <a:xfrm>
            <a:off x="7086600" y="5447211"/>
            <a:ext cx="1905000" cy="110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b="1" dirty="0"/>
              <a:t>Agency Partner Monitoring Visits</a:t>
            </a:r>
          </a:p>
        </p:txBody>
      </p:sp>
      <p:sp>
        <p:nvSpPr>
          <p:cNvPr id="5" name="Content Placeholder 2"/>
          <p:cNvSpPr>
            <a:spLocks noGrp="1"/>
          </p:cNvSpPr>
          <p:nvPr>
            <p:ph idx="1"/>
          </p:nvPr>
        </p:nvSpPr>
        <p:spPr>
          <a:xfrm>
            <a:off x="914400" y="1371600"/>
            <a:ext cx="7848600" cy="5334000"/>
          </a:xfrm>
        </p:spPr>
        <p:txBody>
          <a:bodyPr vert="horz" lIns="91440" tIns="45720" rIns="91440" bIns="45720" rtlCol="0" anchor="t">
            <a:normAutofit fontScale="85000" lnSpcReduction="10000"/>
          </a:bodyPr>
          <a:lstStyle/>
          <a:p>
            <a:pPr marL="566420" indent="-457200">
              <a:lnSpc>
                <a:spcPct val="110000"/>
              </a:lnSpc>
            </a:pPr>
            <a:r>
              <a:rPr lang="en-US" dirty="0">
                <a:solidFill>
                  <a:schemeClr val="tx1"/>
                </a:solidFill>
              </a:rPr>
              <a:t>Sponsors are required to make periodic, unannounced visits to the agency partner</a:t>
            </a:r>
            <a:endParaRPr lang="en-US" dirty="0"/>
          </a:p>
          <a:p>
            <a:pPr marL="1023620" lvl="1" indent="-457200">
              <a:lnSpc>
                <a:spcPct val="110000"/>
              </a:lnSpc>
            </a:pPr>
            <a:r>
              <a:rPr lang="en-US" dirty="0">
                <a:latin typeface="Helvetica"/>
                <a:cs typeface="Helvetica"/>
              </a:rPr>
              <a:t>During these visits </a:t>
            </a:r>
            <a:r>
              <a:rPr lang="en-US" u="sng" dirty="0">
                <a:latin typeface="Helvetica"/>
                <a:cs typeface="Helvetica"/>
              </a:rPr>
              <a:t>Child Nutrition Specialist will check</a:t>
            </a:r>
            <a:r>
              <a:rPr lang="en-US" dirty="0">
                <a:latin typeface="Helvetica"/>
                <a:cs typeface="Helvetica"/>
              </a:rPr>
              <a:t>:</a:t>
            </a:r>
          </a:p>
          <a:p>
            <a:pPr marL="1480820" lvl="2" indent="-457200">
              <a:lnSpc>
                <a:spcPct val="110000"/>
              </a:lnSpc>
              <a:buFont typeface="Wingdings" panose="020B0604020202020204" pitchFamily="34" charset="0"/>
              <a:buChar char="ü"/>
            </a:pPr>
            <a:r>
              <a:rPr lang="en-US" dirty="0">
                <a:latin typeface="Helvetica"/>
                <a:cs typeface="Helvetica"/>
              </a:rPr>
              <a:t>Point of Service meal counts</a:t>
            </a:r>
          </a:p>
          <a:p>
            <a:pPr marL="1480820" lvl="2" indent="-457200">
              <a:lnSpc>
                <a:spcPct val="110000"/>
              </a:lnSpc>
              <a:buFont typeface="Wingdings" panose="020B0604020202020204" pitchFamily="34" charset="0"/>
              <a:buChar char="ü"/>
            </a:pPr>
            <a:r>
              <a:rPr lang="en-US" dirty="0">
                <a:latin typeface="Helvetica"/>
                <a:cs typeface="Helvetica"/>
              </a:rPr>
              <a:t>Temperature is logged onto meal count forms</a:t>
            </a:r>
            <a:endParaRPr lang="en-US" dirty="0">
              <a:latin typeface="Helvetica" panose="020B0604020202020204" pitchFamily="34" charset="0"/>
              <a:cs typeface="Helvetica" panose="020B0604020202020204" pitchFamily="34" charset="0"/>
            </a:endParaRPr>
          </a:p>
          <a:p>
            <a:pPr marL="1480820" lvl="2" indent="-457200">
              <a:lnSpc>
                <a:spcPct val="110000"/>
              </a:lnSpc>
              <a:buFont typeface="Wingdings" panose="020B0604020202020204" pitchFamily="34" charset="0"/>
              <a:buChar char="ü"/>
            </a:pPr>
            <a:r>
              <a:rPr lang="en-US" dirty="0">
                <a:latin typeface="Helvetica"/>
                <a:cs typeface="Helvetica"/>
              </a:rPr>
              <a:t>Excess waste/over ordering of meals </a:t>
            </a:r>
            <a:endParaRPr lang="en-US" dirty="0">
              <a:latin typeface="Helvetica" panose="020B0604020202020204" pitchFamily="34" charset="0"/>
              <a:cs typeface="Helvetica" panose="020B0604020202020204" pitchFamily="34" charset="0"/>
            </a:endParaRPr>
          </a:p>
          <a:p>
            <a:pPr marL="1480820" lvl="2" indent="-457200">
              <a:lnSpc>
                <a:spcPct val="110000"/>
              </a:lnSpc>
              <a:buFont typeface="Wingdings" panose="020B0604020202020204" pitchFamily="34" charset="0"/>
              <a:buChar char="ü"/>
            </a:pPr>
            <a:r>
              <a:rPr lang="en-US" dirty="0">
                <a:latin typeface="Helvetica"/>
                <a:cs typeface="Helvetica"/>
              </a:rPr>
              <a:t>Freezer/Refrigerator and environment are clean</a:t>
            </a:r>
          </a:p>
          <a:p>
            <a:pPr marL="1480820" lvl="2" indent="-457200">
              <a:lnSpc>
                <a:spcPct val="110000"/>
              </a:lnSpc>
              <a:buFont typeface="Wingdings" panose="020B0604020202020204" pitchFamily="34" charset="0"/>
              <a:buChar char="ü"/>
            </a:pPr>
            <a:r>
              <a:rPr lang="en-US" dirty="0">
                <a:latin typeface="Helvetica" panose="020B0604020202020204" pitchFamily="34" charset="0"/>
                <a:cs typeface="Helvetica" panose="020B0604020202020204" pitchFamily="34" charset="0"/>
              </a:rPr>
              <a:t>Meals are consumed on site</a:t>
            </a:r>
          </a:p>
          <a:p>
            <a:pPr marL="1480820" lvl="2" indent="-457200">
              <a:lnSpc>
                <a:spcPct val="110000"/>
              </a:lnSpc>
              <a:buFont typeface="Wingdings" panose="020B0604020202020204" pitchFamily="34" charset="0"/>
              <a:buChar char="ü"/>
            </a:pPr>
            <a:r>
              <a:rPr lang="en-US" dirty="0">
                <a:latin typeface="Helvetica"/>
                <a:cs typeface="Helvetica"/>
              </a:rPr>
              <a:t>Meals are served during the designated meal service time</a:t>
            </a:r>
          </a:p>
          <a:p>
            <a:pPr marL="1480820" lvl="2" indent="-457200">
              <a:lnSpc>
                <a:spcPct val="110000"/>
              </a:lnSpc>
              <a:buFont typeface="Wingdings" panose="020B0604020202020204" pitchFamily="34" charset="0"/>
              <a:buChar char="ü"/>
            </a:pPr>
            <a:r>
              <a:rPr lang="en-US" dirty="0">
                <a:latin typeface="Helvetica"/>
                <a:cs typeface="Helvetica"/>
              </a:rPr>
              <a:t>Only enrolled children 18 years and younger are receiving meals</a:t>
            </a:r>
          </a:p>
          <a:p>
            <a:pPr marL="1480820" lvl="2" indent="-457200">
              <a:lnSpc>
                <a:spcPct val="110000"/>
              </a:lnSpc>
              <a:buFont typeface="Wingdings" panose="020B0604020202020204" pitchFamily="34" charset="0"/>
              <a:buChar char="ü"/>
            </a:pPr>
            <a:r>
              <a:rPr lang="en-US" dirty="0">
                <a:latin typeface="Helvetica"/>
                <a:cs typeface="Helvetica"/>
              </a:rPr>
              <a:t>Complete meals (including milk) are served</a:t>
            </a:r>
          </a:p>
          <a:p>
            <a:pPr marL="1480820" lvl="2" indent="-457200">
              <a:lnSpc>
                <a:spcPct val="110000"/>
              </a:lnSpc>
              <a:buFont typeface="Wingdings" panose="020B0604020202020204" pitchFamily="34" charset="0"/>
              <a:buChar char="ü"/>
            </a:pPr>
            <a:r>
              <a:rPr lang="en-US" dirty="0">
                <a:latin typeface="Helvetica"/>
                <a:cs typeface="Helvetica"/>
              </a:rPr>
              <a:t>Agency partner is adhering to the Civil Rights requirements </a:t>
            </a:r>
            <a:endParaRPr lang="en-US" dirty="0">
              <a:latin typeface="Helvetica" panose="020B0604020202020204" pitchFamily="34" charset="0"/>
              <a:cs typeface="Helvetica" panose="020B0604020202020204" pitchFamily="34" charset="0"/>
            </a:endParaRPr>
          </a:p>
          <a:p>
            <a:pPr marL="1480820" lvl="2" indent="-457200">
              <a:lnSpc>
                <a:spcPct val="110000"/>
              </a:lnSpc>
              <a:buFont typeface="Wingdings" panose="020B0604020202020204" pitchFamily="34" charset="0"/>
              <a:buChar char="ü"/>
            </a:pPr>
            <a:r>
              <a:rPr lang="en-US" dirty="0">
                <a:latin typeface="Helvetica"/>
                <a:cs typeface="Helvetica"/>
              </a:rPr>
              <a:t>All required signs are posted</a:t>
            </a:r>
            <a:endParaRPr lang="en-US" dirty="0">
              <a:solidFill>
                <a:schemeClr val="accent1">
                  <a:lumMod val="75000"/>
                </a:schemeClr>
              </a:solidFill>
              <a:cs typeface="Calibri"/>
            </a:endParaRPr>
          </a:p>
          <a:p>
            <a:pPr marL="1480820" lvl="2" indent="-457200"/>
            <a:endParaRPr lang="en-US" dirty="0">
              <a:solidFill>
                <a:schemeClr val="accent1">
                  <a:lumMod val="75000"/>
                </a:schemeClr>
              </a:solidFill>
              <a:cs typeface="Calibri"/>
            </a:endParaRPr>
          </a:p>
        </p:txBody>
      </p:sp>
      <p:pic>
        <p:nvPicPr>
          <p:cNvPr id="4" name="Slide 30">
            <a:hlinkClick r:id="" action="ppaction://media"/>
            <a:extLst>
              <a:ext uri="{FF2B5EF4-FFF2-40B4-BE49-F238E27FC236}">
                <a16:creationId xmlns:a16="http://schemas.microsoft.com/office/drawing/2014/main" id="{1DA50D99-E377-03DE-6F44-88ACFABF9F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8094" y="60658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781800" y="5105400"/>
            <a:ext cx="2054530" cy="1457070"/>
          </a:xfrm>
          <a:prstGeom prst="rect">
            <a:avLst/>
          </a:prstGeom>
        </p:spPr>
      </p:pic>
      <p:sp>
        <p:nvSpPr>
          <p:cNvPr id="2" name="Title 1">
            <a:extLst>
              <a:ext uri="{FF2B5EF4-FFF2-40B4-BE49-F238E27FC236}">
                <a16:creationId xmlns:a16="http://schemas.microsoft.com/office/drawing/2014/main" id="{572535E4-16E8-4BAA-BDC8-FC91C4DBE732}"/>
              </a:ext>
            </a:extLst>
          </p:cNvPr>
          <p:cNvSpPr>
            <a:spLocks noGrp="1"/>
          </p:cNvSpPr>
          <p:nvPr>
            <p:ph type="title"/>
          </p:nvPr>
        </p:nvSpPr>
        <p:spPr/>
        <p:txBody>
          <a:bodyPr/>
          <a:lstStyle/>
          <a:p>
            <a:r>
              <a:rPr lang="en-US" b="1" dirty="0"/>
              <a:t>Signatures &amp; Forms needed </a:t>
            </a:r>
          </a:p>
        </p:txBody>
      </p:sp>
      <p:sp>
        <p:nvSpPr>
          <p:cNvPr id="3" name="Content Placeholder 2">
            <a:extLst>
              <a:ext uri="{FF2B5EF4-FFF2-40B4-BE49-F238E27FC236}">
                <a16:creationId xmlns:a16="http://schemas.microsoft.com/office/drawing/2014/main" id="{E792812C-32FD-464D-B989-BC4ABBF5962F}"/>
              </a:ext>
            </a:extLst>
          </p:cNvPr>
          <p:cNvSpPr>
            <a:spLocks noGrp="1"/>
          </p:cNvSpPr>
          <p:nvPr>
            <p:ph idx="1"/>
          </p:nvPr>
        </p:nvSpPr>
        <p:spPr>
          <a:xfrm>
            <a:off x="990600" y="1447800"/>
            <a:ext cx="7543800" cy="5181600"/>
          </a:xfrm>
        </p:spPr>
        <p:txBody>
          <a:bodyPr>
            <a:normAutofit/>
          </a:bodyPr>
          <a:lstStyle/>
          <a:p>
            <a:r>
              <a:rPr lang="en-US" sz="2500" dirty="0">
                <a:solidFill>
                  <a:schemeClr val="tx1"/>
                </a:solidFill>
                <a:cs typeface="Helvetica" panose="020B0604020202020204" pitchFamily="34" charset="0"/>
              </a:rPr>
              <a:t>PowerPoint Training Completion Form, Training Sign-In</a:t>
            </a:r>
          </a:p>
          <a:p>
            <a:r>
              <a:rPr lang="en-US" sz="2500" dirty="0">
                <a:solidFill>
                  <a:schemeClr val="tx1"/>
                </a:solidFill>
                <a:cs typeface="Helvetica" panose="020B0604020202020204" pitchFamily="34" charset="0"/>
              </a:rPr>
              <a:t>Partner Agreement – you are agreeing to partner with us this us this summer and adhere to Kids Café &amp; SFSP Policies</a:t>
            </a:r>
          </a:p>
          <a:p>
            <a:r>
              <a:rPr lang="en-US" sz="2500" dirty="0">
                <a:solidFill>
                  <a:schemeClr val="tx1"/>
                </a:solidFill>
                <a:cs typeface="Helvetica" panose="020B0604020202020204" pitchFamily="34" charset="0"/>
              </a:rPr>
              <a:t>Borrowed Equipment Agreement, if necessary</a:t>
            </a:r>
          </a:p>
          <a:p>
            <a:r>
              <a:rPr lang="en-US" sz="2500" dirty="0">
                <a:solidFill>
                  <a:schemeClr val="tx1"/>
                </a:solidFill>
                <a:cs typeface="Helvetica" panose="020B0604020202020204" pitchFamily="34" charset="0"/>
              </a:rPr>
              <a:t>Background Check Verification Form</a:t>
            </a:r>
          </a:p>
          <a:p>
            <a:pPr lvl="1"/>
            <a:r>
              <a:rPr lang="en-US" sz="2000" dirty="0">
                <a:cs typeface="Helvetica" panose="020B0604020202020204" pitchFamily="34" charset="0"/>
              </a:rPr>
              <a:t>You are completing form to verify that your staff and/or volunteers working with minors for the meal service have undergone a background check</a:t>
            </a:r>
          </a:p>
          <a:p>
            <a:r>
              <a:rPr lang="en-US" sz="2500" dirty="0">
                <a:solidFill>
                  <a:schemeClr val="tx1"/>
                </a:solidFill>
                <a:cs typeface="Helvetica" panose="020B0604020202020204" pitchFamily="34" charset="0"/>
              </a:rPr>
              <a:t>Food Safety Certificate, or Food Handlers Card</a:t>
            </a:r>
          </a:p>
        </p:txBody>
      </p:sp>
      <p:pic>
        <p:nvPicPr>
          <p:cNvPr id="5" name="Slide 31">
            <a:hlinkClick r:id="" action="ppaction://media"/>
            <a:extLst>
              <a:ext uri="{FF2B5EF4-FFF2-40B4-BE49-F238E27FC236}">
                <a16:creationId xmlns:a16="http://schemas.microsoft.com/office/drawing/2014/main" id="{FFB24605-BD7E-4476-D0FB-84AB408B2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4149" y="6065838"/>
            <a:ext cx="487362" cy="487362"/>
          </a:xfrm>
          <a:prstGeom prst="rect">
            <a:avLst/>
          </a:prstGeom>
        </p:spPr>
      </p:pic>
    </p:spTree>
    <p:extLst>
      <p:ext uri="{BB962C8B-B14F-4D97-AF65-F5344CB8AC3E}">
        <p14:creationId xmlns:p14="http://schemas.microsoft.com/office/powerpoint/2010/main" val="20690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807336" y="5032502"/>
            <a:ext cx="2054530" cy="1457070"/>
          </a:xfrm>
          <a:prstGeom prst="rect">
            <a:avLst/>
          </a:prstGeom>
        </p:spPr>
      </p:pic>
      <p:sp>
        <p:nvSpPr>
          <p:cNvPr id="11" name="Round Diagonal Corner Rectangle 10"/>
          <p:cNvSpPr/>
          <p:nvPr/>
        </p:nvSpPr>
        <p:spPr>
          <a:xfrm>
            <a:off x="4737475" y="3270039"/>
            <a:ext cx="3868547" cy="2087415"/>
          </a:xfrm>
          <a:prstGeom prst="round2DiagRect">
            <a:avLst/>
          </a:prstGeom>
          <a:solidFill>
            <a:srgbClr val="31C3ED"/>
          </a:solidFill>
          <a:ln>
            <a:solidFill>
              <a:srgbClr val="31C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Contact Us:</a:t>
            </a:r>
          </a:p>
        </p:txBody>
      </p:sp>
      <p:sp>
        <p:nvSpPr>
          <p:cNvPr id="3" name="Content Placeholder 2"/>
          <p:cNvSpPr>
            <a:spLocks noGrp="1"/>
          </p:cNvSpPr>
          <p:nvPr>
            <p:ph idx="1"/>
          </p:nvPr>
        </p:nvSpPr>
        <p:spPr>
          <a:xfrm>
            <a:off x="977759" y="1401762"/>
            <a:ext cx="3275058" cy="4556380"/>
          </a:xfrm>
        </p:spPr>
        <p:txBody>
          <a:bodyPr>
            <a:noAutofit/>
          </a:bodyPr>
          <a:lstStyle/>
          <a:p>
            <a:pPr marL="0" indent="0" algn="ctr">
              <a:buNone/>
            </a:pPr>
            <a:r>
              <a:rPr lang="en-US" sz="2000" b="1" u="sng" dirty="0">
                <a:solidFill>
                  <a:schemeClr val="tx1"/>
                </a:solidFill>
                <a:latin typeface="+mn-lt"/>
              </a:rPr>
              <a:t>Maricopa County Specialists</a:t>
            </a:r>
          </a:p>
          <a:p>
            <a:pPr marL="0" indent="0" algn="ctr">
              <a:lnSpc>
                <a:spcPct val="100000"/>
              </a:lnSpc>
              <a:spcBef>
                <a:spcPts val="0"/>
              </a:spcBef>
              <a:buNone/>
            </a:pPr>
            <a:r>
              <a:rPr lang="en-US" sz="1400" b="1" dirty="0">
                <a:solidFill>
                  <a:schemeClr val="tx1"/>
                </a:solidFill>
                <a:cs typeface="Helvetica" panose="020B0604020202020204" pitchFamily="34" charset="0"/>
              </a:rPr>
              <a:t>Cheyann Pham</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hlinkClick r:id="rId6"/>
              </a:rPr>
              <a:t>cpham@stmarysfoodbank.org</a:t>
            </a:r>
            <a:endParaRPr lang="en-US" sz="1400" dirty="0">
              <a:latin typeface="Helvetica" panose="020B0604020202020204" pitchFamily="34" charset="0"/>
              <a:cs typeface="Helvetica" panose="020B0604020202020204" pitchFamily="34" charset="0"/>
            </a:endParaRP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Direct: (602) 343-2529 </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Cell: (623) 866-2637</a:t>
            </a:r>
          </a:p>
          <a:p>
            <a:pPr marL="457200" lvl="1" indent="0" algn="ctr">
              <a:lnSpc>
                <a:spcPct val="100000"/>
              </a:lnSpc>
              <a:spcBef>
                <a:spcPts val="0"/>
              </a:spcBef>
              <a:buNone/>
            </a:pPr>
            <a:endParaRPr lang="en-US" sz="1400" dirty="0">
              <a:latin typeface="Helvetica" panose="020B0604020202020204" pitchFamily="34" charset="0"/>
              <a:cs typeface="Helvetica" panose="020B0604020202020204" pitchFamily="34" charset="0"/>
            </a:endParaRPr>
          </a:p>
          <a:p>
            <a:pPr marL="0" indent="0" algn="ctr">
              <a:lnSpc>
                <a:spcPct val="100000"/>
              </a:lnSpc>
              <a:spcBef>
                <a:spcPts val="0"/>
              </a:spcBef>
              <a:buNone/>
            </a:pPr>
            <a:r>
              <a:rPr lang="en-US" sz="1400" b="1" dirty="0">
                <a:solidFill>
                  <a:schemeClr val="tx1"/>
                </a:solidFill>
                <a:latin typeface="Helvetica" panose="020B0604020202020204" pitchFamily="34" charset="0"/>
                <a:cs typeface="Helvetica" panose="020B0604020202020204" pitchFamily="34" charset="0"/>
              </a:rPr>
              <a:t>Annette Martinez:</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hlinkClick r:id="rId7"/>
              </a:rPr>
              <a:t>amartinez@stmarysfoodbank.org</a:t>
            </a:r>
            <a:endParaRPr lang="en-US" sz="1400" dirty="0">
              <a:latin typeface="Helvetica" panose="020B0604020202020204" pitchFamily="34" charset="0"/>
              <a:cs typeface="Helvetica" panose="020B0604020202020204" pitchFamily="34" charset="0"/>
            </a:endParaRP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Direct: (602) 343-2526 </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Cell: (714) 366-2962</a:t>
            </a:r>
          </a:p>
          <a:p>
            <a:pPr marL="457200" lvl="1" indent="0" algn="ctr">
              <a:lnSpc>
                <a:spcPct val="100000"/>
              </a:lnSpc>
              <a:spcBef>
                <a:spcPts val="0"/>
              </a:spcBef>
              <a:buNone/>
            </a:pPr>
            <a:endParaRPr lang="en-US" sz="1400" dirty="0">
              <a:latin typeface="Helvetica" panose="020B0604020202020204" pitchFamily="34" charset="0"/>
              <a:cs typeface="Helvetica" panose="020B0604020202020204" pitchFamily="34" charset="0"/>
            </a:endParaRPr>
          </a:p>
          <a:p>
            <a:pPr marL="0" indent="0" algn="ctr">
              <a:lnSpc>
                <a:spcPct val="100000"/>
              </a:lnSpc>
              <a:spcBef>
                <a:spcPts val="0"/>
              </a:spcBef>
              <a:buNone/>
            </a:pPr>
            <a:r>
              <a:rPr lang="en-US" sz="1400" b="1" dirty="0">
                <a:solidFill>
                  <a:schemeClr val="tx1"/>
                </a:solidFill>
                <a:cs typeface="Helvetica" panose="020B0604020202020204" pitchFamily="34" charset="0"/>
              </a:rPr>
              <a:t>Mimi Dinkins</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hlinkClick r:id="rId8"/>
              </a:rPr>
              <a:t>mldinkins@stmarysfoodbank.org</a:t>
            </a:r>
            <a:r>
              <a:rPr lang="en-US" sz="1400" dirty="0">
                <a:solidFill>
                  <a:prstClr val="black"/>
                </a:solidFill>
                <a:latin typeface="Helvetica" panose="020B0604020202020204" pitchFamily="34" charset="0"/>
                <a:cs typeface="Helvetica" panose="020B0604020202020204" pitchFamily="34" charset="0"/>
              </a:rPr>
              <a:t> </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rPr>
              <a:t>Direct: (602) 343-3109</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rPr>
              <a:t>Cell: (623) 330-1601</a:t>
            </a:r>
          </a:p>
          <a:p>
            <a:pPr marL="457200" lvl="1" indent="0" algn="ctr">
              <a:lnSpc>
                <a:spcPct val="100000"/>
              </a:lnSpc>
              <a:spcBef>
                <a:spcPts val="0"/>
              </a:spcBef>
              <a:buNone/>
            </a:pPr>
            <a:endParaRPr lang="en-US" sz="1400" dirty="0">
              <a:solidFill>
                <a:prstClr val="black"/>
              </a:solidFill>
              <a:latin typeface="Helvetica" panose="020B0604020202020204" pitchFamily="34" charset="0"/>
              <a:cs typeface="Helvetica" panose="020B0604020202020204" pitchFamily="34" charset="0"/>
            </a:endParaRPr>
          </a:p>
          <a:p>
            <a:pPr marL="0" indent="0" algn="ctr">
              <a:lnSpc>
                <a:spcPct val="100000"/>
              </a:lnSpc>
              <a:spcBef>
                <a:spcPts val="0"/>
              </a:spcBef>
              <a:buNone/>
            </a:pPr>
            <a:r>
              <a:rPr lang="en-US" sz="1400" b="1" dirty="0">
                <a:solidFill>
                  <a:schemeClr val="tx1"/>
                </a:solidFill>
                <a:cs typeface="Helvetica" panose="020B0604020202020204" pitchFamily="34" charset="0"/>
              </a:rPr>
              <a:t>Diana Rocha</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hlinkClick r:id="rId9"/>
              </a:rPr>
              <a:t>drocha@stmarysfoodbank.org</a:t>
            </a:r>
            <a:r>
              <a:rPr lang="en-US" sz="1400" dirty="0">
                <a:solidFill>
                  <a:prstClr val="black"/>
                </a:solidFill>
                <a:latin typeface="Helvetica" panose="020B0604020202020204" pitchFamily="34" charset="0"/>
                <a:cs typeface="Helvetica" panose="020B0604020202020204" pitchFamily="34" charset="0"/>
              </a:rPr>
              <a:t> </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rPr>
              <a:t>Direct: (602) 343-3198</a:t>
            </a:r>
          </a:p>
          <a:p>
            <a:pPr marL="457200" lvl="1" indent="0" algn="ctr">
              <a:lnSpc>
                <a:spcPct val="100000"/>
              </a:lnSpc>
              <a:spcBef>
                <a:spcPts val="0"/>
              </a:spcBef>
              <a:buNone/>
            </a:pPr>
            <a:r>
              <a:rPr lang="en-US" sz="1400" dirty="0">
                <a:solidFill>
                  <a:prstClr val="black"/>
                </a:solidFill>
                <a:latin typeface="Helvetica" panose="020B0604020202020204" pitchFamily="34" charset="0"/>
                <a:cs typeface="Helvetica" panose="020B0604020202020204" pitchFamily="34" charset="0"/>
              </a:rPr>
              <a:t>Cell: (956) 822-4011</a:t>
            </a:r>
            <a:endParaRPr lang="en-US" sz="1000" dirty="0">
              <a:latin typeface="Helvetica" panose="020B0604020202020204" pitchFamily="34" charset="0"/>
              <a:cs typeface="Helvetica" panose="020B0604020202020204" pitchFamily="34" charset="0"/>
            </a:endParaRPr>
          </a:p>
        </p:txBody>
      </p:sp>
      <p:sp>
        <p:nvSpPr>
          <p:cNvPr id="5" name="Text Placeholder 4"/>
          <p:cNvSpPr>
            <a:spLocks noGrp="1"/>
          </p:cNvSpPr>
          <p:nvPr>
            <p:ph type="body" sz="quarter" idx="4294967295"/>
          </p:nvPr>
        </p:nvSpPr>
        <p:spPr>
          <a:xfrm>
            <a:off x="4891184" y="1766837"/>
            <a:ext cx="3696142" cy="1503202"/>
          </a:xfrm>
        </p:spPr>
        <p:txBody>
          <a:bodyPr>
            <a:normAutofit/>
          </a:bodyPr>
          <a:lstStyle/>
          <a:p>
            <a:pPr marL="0" indent="0">
              <a:buNone/>
            </a:pPr>
            <a:r>
              <a:rPr lang="en-US" sz="2000" b="1" u="sng" dirty="0"/>
              <a:t>Northern Arizona - Site Specialist</a:t>
            </a:r>
          </a:p>
          <a:p>
            <a:pPr marL="0" indent="0" algn="ctr">
              <a:lnSpc>
                <a:spcPct val="100000"/>
              </a:lnSpc>
              <a:spcBef>
                <a:spcPts val="0"/>
              </a:spcBef>
              <a:buNone/>
            </a:pPr>
            <a:endParaRPr lang="en-US" sz="1100" b="1" dirty="0">
              <a:solidFill>
                <a:schemeClr val="tx1"/>
              </a:solidFill>
              <a:latin typeface="Helvetica" panose="020B0604020202020204" pitchFamily="34" charset="0"/>
              <a:cs typeface="Helvetica" panose="020B0604020202020204" pitchFamily="34" charset="0"/>
            </a:endParaRPr>
          </a:p>
          <a:p>
            <a:pPr marL="0" indent="0" algn="ctr">
              <a:lnSpc>
                <a:spcPct val="100000"/>
              </a:lnSpc>
              <a:spcBef>
                <a:spcPts val="0"/>
              </a:spcBef>
              <a:buNone/>
            </a:pPr>
            <a:r>
              <a:rPr lang="en-US" sz="1400" b="1" dirty="0">
                <a:solidFill>
                  <a:schemeClr val="tx1"/>
                </a:solidFill>
                <a:latin typeface="Helvetica" panose="020B0604020202020204" pitchFamily="34" charset="0"/>
                <a:cs typeface="Helvetica" panose="020B0604020202020204" pitchFamily="34" charset="0"/>
              </a:rPr>
              <a:t>Cheyann Pham</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hlinkClick r:id="rId6"/>
              </a:rPr>
              <a:t>cpham@stmarysfoodbank.org</a:t>
            </a:r>
            <a:endParaRPr lang="en-US" sz="1400" dirty="0">
              <a:latin typeface="Helvetica" panose="020B0604020202020204" pitchFamily="34" charset="0"/>
              <a:cs typeface="Helvetica" panose="020B0604020202020204" pitchFamily="34" charset="0"/>
            </a:endParaRP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Direct: (602) 343-2529 </a:t>
            </a:r>
          </a:p>
          <a:p>
            <a:pPr marL="457200" lvl="1" indent="0" algn="ctr">
              <a:lnSpc>
                <a:spcPct val="100000"/>
              </a:lnSpc>
              <a:spcBef>
                <a:spcPts val="0"/>
              </a:spcBef>
              <a:buNone/>
            </a:pPr>
            <a:r>
              <a:rPr lang="en-US" sz="1400" dirty="0">
                <a:latin typeface="Helvetica" panose="020B0604020202020204" pitchFamily="34" charset="0"/>
                <a:cs typeface="Helvetica" panose="020B0604020202020204" pitchFamily="34" charset="0"/>
              </a:rPr>
              <a:t>Cell: (623) 866-2637</a:t>
            </a:r>
          </a:p>
        </p:txBody>
      </p:sp>
      <p:sp>
        <p:nvSpPr>
          <p:cNvPr id="8" name="Content Placeholder 2"/>
          <p:cNvSpPr>
            <a:spLocks noGrp="1"/>
          </p:cNvSpPr>
          <p:nvPr>
            <p:ph sz="half" idx="4294967295"/>
          </p:nvPr>
        </p:nvSpPr>
        <p:spPr>
          <a:xfrm>
            <a:off x="4891184" y="3666825"/>
            <a:ext cx="3723867" cy="1362169"/>
          </a:xfrm>
          <a:noFill/>
        </p:spPr>
        <p:txBody>
          <a:bodyPr>
            <a:normAutofit/>
          </a:bodyPr>
          <a:lstStyle/>
          <a:p>
            <a:pPr marL="0" indent="0">
              <a:lnSpc>
                <a:spcPct val="70000"/>
              </a:lnSpc>
              <a:buNone/>
            </a:pPr>
            <a:r>
              <a:rPr lang="en-US" sz="2000" b="1" dirty="0">
                <a:solidFill>
                  <a:schemeClr val="bg1"/>
                </a:solidFill>
                <a:latin typeface="Helvetica" panose="020B0604020202020204" pitchFamily="34" charset="0"/>
                <a:cs typeface="Helvetica" panose="020B0604020202020204" pitchFamily="34" charset="0"/>
              </a:rPr>
              <a:t>Program Manager</a:t>
            </a:r>
          </a:p>
          <a:p>
            <a:pPr marL="0" indent="0">
              <a:lnSpc>
                <a:spcPct val="70000"/>
              </a:lnSpc>
              <a:buNone/>
            </a:pPr>
            <a:r>
              <a:rPr lang="en-US" sz="2000" b="1" dirty="0">
                <a:solidFill>
                  <a:schemeClr val="bg1"/>
                </a:solidFill>
                <a:latin typeface="Helvetica" panose="020B0604020202020204" pitchFamily="34" charset="0"/>
                <a:cs typeface="Helvetica" panose="020B0604020202020204" pitchFamily="34" charset="0"/>
              </a:rPr>
              <a:t>Terra Masias</a:t>
            </a:r>
          </a:p>
          <a:p>
            <a:pPr marL="571500" lvl="1">
              <a:lnSpc>
                <a:spcPct val="70000"/>
              </a:lnSpc>
            </a:pPr>
            <a:r>
              <a:rPr lang="en-US" sz="1500" b="1" dirty="0">
                <a:solidFill>
                  <a:schemeClr val="bg1"/>
                </a:solidFill>
                <a:latin typeface="Helvetica" panose="020B0604020202020204" pitchFamily="34" charset="0"/>
                <a:cs typeface="Helvetica" panose="020B0604020202020204" pitchFamily="34" charset="0"/>
                <a:hlinkClick r:id="rId10">
                  <a:extLst>
                    <a:ext uri="{A12FA001-AC4F-418D-AE19-62706E023703}">
                      <ahyp:hlinkClr xmlns:ahyp="http://schemas.microsoft.com/office/drawing/2018/hyperlinkcolor" val="tx"/>
                    </a:ext>
                  </a:extLst>
                </a:hlinkClick>
              </a:rPr>
              <a:t>tlmasias@stmarysfoodbank.org</a:t>
            </a:r>
            <a:endParaRPr lang="en-US" sz="1500" b="1" dirty="0">
              <a:solidFill>
                <a:schemeClr val="bg1"/>
              </a:solidFill>
              <a:latin typeface="Helvetica" panose="020B0604020202020204" pitchFamily="34" charset="0"/>
              <a:cs typeface="Helvetica" panose="020B0604020202020204" pitchFamily="34" charset="0"/>
            </a:endParaRPr>
          </a:p>
          <a:p>
            <a:pPr marL="571500" lvl="1">
              <a:lnSpc>
                <a:spcPct val="70000"/>
              </a:lnSpc>
            </a:pPr>
            <a:r>
              <a:rPr lang="en-US" sz="1500" b="1" dirty="0">
                <a:solidFill>
                  <a:schemeClr val="bg1"/>
                </a:solidFill>
                <a:latin typeface="Helvetica" panose="020B0604020202020204" pitchFamily="34" charset="0"/>
                <a:cs typeface="Helvetica" panose="020B0604020202020204" pitchFamily="34" charset="0"/>
              </a:rPr>
              <a:t>Direct: (602) 343-3124 </a:t>
            </a:r>
          </a:p>
          <a:p>
            <a:pPr marL="571500" lvl="1">
              <a:lnSpc>
                <a:spcPct val="70000"/>
              </a:lnSpc>
            </a:pPr>
            <a:r>
              <a:rPr lang="en-US" sz="1500" b="1" dirty="0">
                <a:solidFill>
                  <a:schemeClr val="bg1"/>
                </a:solidFill>
                <a:latin typeface="Helvetica" panose="020B0604020202020204" pitchFamily="34" charset="0"/>
                <a:cs typeface="Helvetica" panose="020B0604020202020204" pitchFamily="34" charset="0"/>
              </a:rPr>
              <a:t>Cell: (602) 695-5925</a:t>
            </a:r>
          </a:p>
          <a:p>
            <a:pPr lvl="2"/>
            <a:endParaRPr lang="en-US" sz="1400" dirty="0">
              <a:noFill/>
              <a:latin typeface="Helvetica" panose="020B0604020202020204" pitchFamily="34" charset="0"/>
              <a:cs typeface="Helvetica" panose="020B0604020202020204" pitchFamily="34" charset="0"/>
            </a:endParaRPr>
          </a:p>
        </p:txBody>
      </p:sp>
      <p:sp>
        <p:nvSpPr>
          <p:cNvPr id="10" name="TextBox 9"/>
          <p:cNvSpPr txBox="1"/>
          <p:nvPr/>
        </p:nvSpPr>
        <p:spPr>
          <a:xfrm>
            <a:off x="4805085" y="5563932"/>
            <a:ext cx="3868340" cy="394210"/>
          </a:xfrm>
          <a:prstGeom prst="rect">
            <a:avLst/>
          </a:prstGeom>
          <a:noFill/>
        </p:spPr>
        <p:txBody>
          <a:bodyPr wrap="square" rtlCol="0">
            <a:spAutoFit/>
          </a:bodyPr>
          <a:lstStyle/>
          <a:p>
            <a:pPr algn="ctr">
              <a:lnSpc>
                <a:spcPct val="120000"/>
              </a:lnSpc>
            </a:pPr>
            <a:r>
              <a:rPr lang="en-US" b="1" dirty="0">
                <a:latin typeface="Helvetica" panose="020B0604020202020204" pitchFamily="34" charset="0"/>
                <a:cs typeface="Helvetica" panose="020B0604020202020204" pitchFamily="34" charset="0"/>
              </a:rPr>
              <a:t>Thank you for your partnership!</a:t>
            </a:r>
          </a:p>
        </p:txBody>
      </p:sp>
      <p:sp>
        <p:nvSpPr>
          <p:cNvPr id="7" name="TextBox 6">
            <a:extLst>
              <a:ext uri="{FF2B5EF4-FFF2-40B4-BE49-F238E27FC236}">
                <a16:creationId xmlns:a16="http://schemas.microsoft.com/office/drawing/2014/main" id="{22475C5C-761F-FD20-ED04-E19C2AA016A7}"/>
              </a:ext>
            </a:extLst>
          </p:cNvPr>
          <p:cNvSpPr txBox="1"/>
          <p:nvPr/>
        </p:nvSpPr>
        <p:spPr>
          <a:xfrm>
            <a:off x="977759" y="6170262"/>
            <a:ext cx="4038600" cy="369332"/>
          </a:xfrm>
          <a:prstGeom prst="rect">
            <a:avLst/>
          </a:prstGeom>
          <a:noFill/>
        </p:spPr>
        <p:txBody>
          <a:bodyPr wrap="square">
            <a:spAutoFit/>
          </a:bodyPr>
          <a:lstStyle/>
          <a:p>
            <a:pPr marL="0" indent="0" algn="ctr">
              <a:lnSpc>
                <a:spcPct val="100000"/>
              </a:lnSpc>
              <a:spcBef>
                <a:spcPts val="0"/>
              </a:spcBef>
              <a:buNone/>
            </a:pPr>
            <a:r>
              <a:rPr lang="en-US" sz="1800" b="1" dirty="0">
                <a:solidFill>
                  <a:schemeClr val="tx1"/>
                </a:solidFill>
                <a:cs typeface="Helvetica" panose="020B0604020202020204" pitchFamily="34" charset="0"/>
              </a:rPr>
              <a:t>Kids Café Fax Number – (480) 780-3175</a:t>
            </a:r>
            <a:endParaRPr lang="en-US" sz="1800" b="1" dirty="0">
              <a:solidFill>
                <a:schemeClr val="tx1"/>
              </a:solidFill>
              <a:latin typeface="Helvetica" panose="020B0604020202020204" pitchFamily="34" charset="0"/>
              <a:cs typeface="Helvetica" panose="020B0604020202020204" pitchFamily="34" charset="0"/>
            </a:endParaRPr>
          </a:p>
        </p:txBody>
      </p:sp>
      <p:pic>
        <p:nvPicPr>
          <p:cNvPr id="4" name="Slide 32">
            <a:hlinkClick r:id="" action="ppaction://media"/>
            <a:extLst>
              <a:ext uri="{FF2B5EF4-FFF2-40B4-BE49-F238E27FC236}">
                <a16:creationId xmlns:a16="http://schemas.microsoft.com/office/drawing/2014/main" id="{A8220FFD-AFA0-0604-294B-B82F37B8D43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81004" y="611300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FC14E-74DE-4EE7-8712-C2BFE6D0382D}"/>
              </a:ext>
            </a:extLst>
          </p:cNvPr>
          <p:cNvPicPr>
            <a:picLocks noChangeAspect="1"/>
          </p:cNvPicPr>
          <p:nvPr/>
        </p:nvPicPr>
        <p:blipFill>
          <a:blip r:embed="rId2"/>
          <a:stretch>
            <a:fillRect/>
          </a:stretch>
        </p:blipFill>
        <p:spPr>
          <a:xfrm>
            <a:off x="6781800" y="5105400"/>
            <a:ext cx="2054530" cy="1457070"/>
          </a:xfrm>
          <a:prstGeom prst="rect">
            <a:avLst/>
          </a:prstGeom>
        </p:spPr>
      </p:pic>
      <p:sp>
        <p:nvSpPr>
          <p:cNvPr id="5" name="TextBox 4">
            <a:extLst>
              <a:ext uri="{FF2B5EF4-FFF2-40B4-BE49-F238E27FC236}">
                <a16:creationId xmlns:a16="http://schemas.microsoft.com/office/drawing/2014/main" id="{6C8CC4D6-F575-44FF-9169-29E076860923}"/>
              </a:ext>
            </a:extLst>
          </p:cNvPr>
          <p:cNvSpPr txBox="1"/>
          <p:nvPr/>
        </p:nvSpPr>
        <p:spPr>
          <a:xfrm>
            <a:off x="1066800" y="363915"/>
            <a:ext cx="7924800" cy="6324808"/>
          </a:xfrm>
          <a:prstGeom prst="rect">
            <a:avLst/>
          </a:prstGeom>
          <a:noFill/>
        </p:spPr>
        <p:txBody>
          <a:bodyPr wrap="square">
            <a:spAutoFit/>
          </a:bodyPr>
          <a:lstStyle/>
          <a:p>
            <a:pPr algn="l" fontAlgn="base"/>
            <a:r>
              <a:rPr lang="en-US" sz="1500" b="0" i="1" dirty="0">
                <a:solidFill>
                  <a:srgbClr val="000000"/>
                </a:solidFill>
                <a:effectLst/>
                <a:latin typeface="Roboto" panose="02000000000000000000" pitchFamily="2"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algn="l" fontAlgn="base"/>
            <a:endParaRPr lang="en-US" sz="1500" b="0" i="1" dirty="0">
              <a:solidFill>
                <a:srgbClr val="000000"/>
              </a:solidFill>
              <a:effectLst/>
              <a:latin typeface="Roboto" panose="02000000000000000000" pitchFamily="2" charset="0"/>
            </a:endParaRPr>
          </a:p>
          <a:p>
            <a:pPr algn="l" fontAlgn="base"/>
            <a:r>
              <a:rPr lang="en-US" sz="1500" b="0" i="1" dirty="0">
                <a:solidFill>
                  <a:srgbClr val="000000"/>
                </a:solidFill>
                <a:effectLst/>
                <a:latin typeface="Roboto" panose="02000000000000000000" pitchFamily="2"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algn="l" fontAlgn="base"/>
            <a:endParaRPr lang="en-US" sz="1500" b="0" i="1" dirty="0">
              <a:solidFill>
                <a:srgbClr val="000000"/>
              </a:solidFill>
              <a:effectLst/>
              <a:latin typeface="Roboto" panose="02000000000000000000" pitchFamily="2" charset="0"/>
            </a:endParaRPr>
          </a:p>
          <a:p>
            <a:pPr algn="l" fontAlgn="base"/>
            <a:r>
              <a:rPr lang="en-US" sz="1500" b="0" i="1" dirty="0">
                <a:solidFill>
                  <a:srgbClr val="000000"/>
                </a:solidFill>
                <a:effectLst/>
                <a:latin typeface="Roboto" panose="02000000000000000000" pitchFamily="2" charset="0"/>
              </a:rPr>
              <a:t>To file a program discrimination complaint, a Complainant should complete a Form AD-3027, USDA Program Discrimination Complaint Form which can be obtained online at: </a:t>
            </a:r>
            <a:r>
              <a:rPr lang="en-US" sz="1500" b="0" i="1" u="sng" dirty="0">
                <a:solidFill>
                  <a:srgbClr val="012169"/>
                </a:solidFill>
                <a:effectLst/>
                <a:latin typeface="Roboto" panose="02000000000000000000" pitchFamily="2" charset="0"/>
                <a:hlinkClick r:id="rId3"/>
              </a:rPr>
              <a:t>https://www.usda.gov/sites/default/files/documents/USDA-OASCR%20P-Complaint-Form-0508-0002-508-11-28-17Fax2Mail.pdf</a:t>
            </a:r>
            <a:r>
              <a:rPr lang="en-US" sz="1500" b="0" i="1" dirty="0">
                <a:solidFill>
                  <a:srgbClr val="000000"/>
                </a:solidFill>
                <a:effectLst/>
                <a:latin typeface="Roboto" panose="02000000000000000000" pitchFamily="2"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gn="l" fontAlgn="base"/>
            <a:endParaRPr lang="en-US" sz="1500" b="0" i="1" dirty="0">
              <a:solidFill>
                <a:srgbClr val="000000"/>
              </a:solidFill>
              <a:effectLst/>
              <a:latin typeface="Roboto" panose="02000000000000000000" pitchFamily="2" charset="0"/>
            </a:endParaRPr>
          </a:p>
          <a:p>
            <a:pPr lvl="1" fontAlgn="base">
              <a:buFont typeface="+mj-lt"/>
              <a:buAutoNum type="arabicPeriod"/>
            </a:pPr>
            <a:r>
              <a:rPr lang="en-US" sz="1500" b="0" i="1" dirty="0">
                <a:solidFill>
                  <a:srgbClr val="000000"/>
                </a:solidFill>
                <a:effectLst/>
                <a:latin typeface="Roboto" panose="02000000000000000000" pitchFamily="2" charset="0"/>
              </a:rPr>
              <a:t>mail: U.S. Department of Agriculture Office of the Assistant Secretary for Civil Rights 1400 Independence Avenue, SW Washington, D.C. 20250-9410;</a:t>
            </a:r>
          </a:p>
          <a:p>
            <a:pPr lvl="1" fontAlgn="base">
              <a:buFont typeface="+mj-lt"/>
              <a:buAutoNum type="arabicPeriod"/>
            </a:pPr>
            <a:r>
              <a:rPr lang="en-US" sz="1500" b="0" i="1" dirty="0">
                <a:solidFill>
                  <a:srgbClr val="000000"/>
                </a:solidFill>
                <a:effectLst/>
                <a:latin typeface="Roboto" panose="02000000000000000000" pitchFamily="2" charset="0"/>
              </a:rPr>
              <a:t>fax: (202) 690-7442; or</a:t>
            </a:r>
          </a:p>
          <a:p>
            <a:pPr lvl="1" fontAlgn="base">
              <a:buFont typeface="+mj-lt"/>
              <a:buAutoNum type="arabicPeriod"/>
            </a:pPr>
            <a:r>
              <a:rPr lang="en-US" sz="1500" b="0" i="1" dirty="0">
                <a:solidFill>
                  <a:srgbClr val="000000"/>
                </a:solidFill>
                <a:effectLst/>
                <a:latin typeface="Roboto" panose="02000000000000000000" pitchFamily="2" charset="0"/>
              </a:rPr>
              <a:t>email: </a:t>
            </a:r>
            <a:r>
              <a:rPr lang="en-US" sz="1500" b="0" i="1" u="sng" dirty="0">
                <a:solidFill>
                  <a:srgbClr val="012169"/>
                </a:solidFill>
                <a:effectLst/>
                <a:latin typeface="Roboto" panose="02000000000000000000" pitchFamily="2" charset="0"/>
                <a:hlinkClick r:id="rId4"/>
              </a:rPr>
              <a:t>program.intake@usda.gov</a:t>
            </a:r>
            <a:r>
              <a:rPr lang="en-US" sz="1500" b="0" i="1" dirty="0">
                <a:solidFill>
                  <a:srgbClr val="000000"/>
                </a:solidFill>
                <a:effectLst/>
                <a:latin typeface="Roboto" panose="02000000000000000000" pitchFamily="2" charset="0"/>
              </a:rPr>
              <a:t>.</a:t>
            </a:r>
          </a:p>
          <a:p>
            <a:pPr lvl="1" fontAlgn="base"/>
            <a:endParaRPr lang="en-US" sz="1500" b="0" i="1" dirty="0">
              <a:solidFill>
                <a:srgbClr val="000000"/>
              </a:solidFill>
              <a:effectLst/>
              <a:latin typeface="Roboto" panose="02000000000000000000" pitchFamily="2" charset="0"/>
            </a:endParaRPr>
          </a:p>
          <a:p>
            <a:pPr lvl="1" algn="ctr" fontAlgn="base"/>
            <a:r>
              <a:rPr lang="en-US" sz="1500" b="0" i="1" dirty="0">
                <a:solidFill>
                  <a:srgbClr val="000000"/>
                </a:solidFill>
                <a:effectLst/>
                <a:latin typeface="Roboto" panose="02000000000000000000" pitchFamily="2" charset="0"/>
              </a:rPr>
              <a:t>This institution is an equal opportunity provider.</a:t>
            </a:r>
          </a:p>
        </p:txBody>
      </p:sp>
    </p:spTree>
    <p:extLst>
      <p:ext uri="{BB962C8B-B14F-4D97-AF65-F5344CB8AC3E}">
        <p14:creationId xmlns:p14="http://schemas.microsoft.com/office/powerpoint/2010/main" val="100637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924600" y="5377377"/>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Site Responsibilities</a:t>
            </a:r>
          </a:p>
        </p:txBody>
      </p:sp>
      <p:sp>
        <p:nvSpPr>
          <p:cNvPr id="3" name="Content Placeholder 2"/>
          <p:cNvSpPr>
            <a:spLocks noGrp="1"/>
          </p:cNvSpPr>
          <p:nvPr>
            <p:ph idx="1"/>
          </p:nvPr>
        </p:nvSpPr>
        <p:spPr>
          <a:xfrm>
            <a:off x="1066800" y="1371600"/>
            <a:ext cx="7467600" cy="5181600"/>
          </a:xfrm>
        </p:spPr>
        <p:txBody>
          <a:bodyPr>
            <a:noAutofit/>
          </a:bodyPr>
          <a:lstStyle/>
          <a:p>
            <a:r>
              <a:rPr lang="en-US" sz="2000" dirty="0">
                <a:solidFill>
                  <a:schemeClr val="tx1"/>
                </a:solidFill>
                <a:cs typeface="Helvetica" panose="020B0604020202020204" pitchFamily="34" charset="0"/>
              </a:rPr>
              <a:t>Offer space to host a meal service</a:t>
            </a:r>
          </a:p>
          <a:p>
            <a:r>
              <a:rPr lang="en-US" sz="2000" dirty="0">
                <a:solidFill>
                  <a:schemeClr val="tx1"/>
                </a:solidFill>
                <a:cs typeface="Helvetica" panose="020B0604020202020204" pitchFamily="34" charset="0"/>
              </a:rPr>
              <a:t>Arrange staff or volunteers to lead meal services at designated days and times</a:t>
            </a:r>
          </a:p>
          <a:p>
            <a:r>
              <a:rPr lang="en-US" sz="2000" dirty="0">
                <a:solidFill>
                  <a:schemeClr val="tx1"/>
                </a:solidFill>
                <a:cs typeface="Helvetica" panose="020B0604020202020204" pitchFamily="34" charset="0"/>
              </a:rPr>
              <a:t>Serve at least 20 meals, 3 times per week (Monday – Sunday)</a:t>
            </a:r>
          </a:p>
          <a:p>
            <a:r>
              <a:rPr lang="en-US" sz="2000" dirty="0">
                <a:solidFill>
                  <a:schemeClr val="tx1"/>
                </a:solidFill>
                <a:cs typeface="Helvetica" panose="020B0604020202020204" pitchFamily="34" charset="0"/>
              </a:rPr>
              <a:t>Conduct outreach to inform families, and host activities to make meal service comfortable and engaging</a:t>
            </a:r>
          </a:p>
          <a:p>
            <a:r>
              <a:rPr lang="en-US" sz="2000" dirty="0">
                <a:solidFill>
                  <a:schemeClr val="tx1"/>
                </a:solidFill>
                <a:cs typeface="Helvetica" panose="020B0604020202020204" pitchFamily="34" charset="0"/>
              </a:rPr>
              <a:t>Provide or borrow a refrigerator from SMFBA to keep food cold on site</a:t>
            </a:r>
          </a:p>
          <a:p>
            <a:r>
              <a:rPr lang="en-US" sz="2000" dirty="0">
                <a:solidFill>
                  <a:schemeClr val="tx1"/>
                </a:solidFill>
                <a:cs typeface="Helvetica" panose="020B0604020202020204" pitchFamily="34" charset="0"/>
              </a:rPr>
              <a:t>Adhere to food safety requirements</a:t>
            </a:r>
          </a:p>
          <a:p>
            <a:r>
              <a:rPr lang="en-US" sz="2000" dirty="0">
                <a:solidFill>
                  <a:schemeClr val="tx1"/>
                </a:solidFill>
                <a:cs typeface="Helvetica" panose="020B0604020202020204" pitchFamily="34" charset="0"/>
              </a:rPr>
              <a:t>Submit accurate paperwork and agreements in a timely manner</a:t>
            </a:r>
          </a:p>
          <a:p>
            <a:r>
              <a:rPr lang="en-US" sz="2000" dirty="0">
                <a:solidFill>
                  <a:schemeClr val="tx1"/>
                </a:solidFill>
                <a:cs typeface="Helvetica" panose="020B0604020202020204" pitchFamily="34" charset="0"/>
              </a:rPr>
              <a:t>Remain in communication with your contact at St. Mary’s Food Bank, and be amenable to monitoring visits</a:t>
            </a:r>
          </a:p>
        </p:txBody>
      </p:sp>
      <p:pic>
        <p:nvPicPr>
          <p:cNvPr id="4" name="Picture 3"/>
          <p:cNvPicPr>
            <a:picLocks noChangeAspect="1"/>
          </p:cNvPicPr>
          <p:nvPr/>
        </p:nvPicPr>
        <p:blipFill>
          <a:blip r:embed="rId5"/>
          <a:stretch>
            <a:fillRect/>
          </a:stretch>
        </p:blipFill>
        <p:spPr>
          <a:xfrm flipH="1">
            <a:off x="8915400" y="5015072"/>
            <a:ext cx="152399" cy="1524132"/>
          </a:xfrm>
          <a:prstGeom prst="rect">
            <a:avLst/>
          </a:prstGeom>
        </p:spPr>
      </p:pic>
      <p:pic>
        <p:nvPicPr>
          <p:cNvPr id="6" name="Slide 4">
            <a:hlinkClick r:id="" action="ppaction://media"/>
            <a:extLst>
              <a:ext uri="{FF2B5EF4-FFF2-40B4-BE49-F238E27FC236}">
                <a16:creationId xmlns:a16="http://schemas.microsoft.com/office/drawing/2014/main" id="{22721DCB-EBE3-6335-5EEA-3A7348E38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8992" y="59898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Staffing </a:t>
            </a:r>
          </a:p>
        </p:txBody>
      </p:sp>
      <p:sp>
        <p:nvSpPr>
          <p:cNvPr id="3" name="Content Placeholder 2"/>
          <p:cNvSpPr>
            <a:spLocks noGrp="1"/>
          </p:cNvSpPr>
          <p:nvPr>
            <p:ph idx="1"/>
          </p:nvPr>
        </p:nvSpPr>
        <p:spPr>
          <a:xfrm>
            <a:off x="1066800" y="1524000"/>
            <a:ext cx="7848600" cy="4190999"/>
          </a:xfrm>
        </p:spPr>
        <p:txBody>
          <a:bodyPr>
            <a:normAutofit/>
          </a:bodyPr>
          <a:lstStyle/>
          <a:p>
            <a:r>
              <a:rPr lang="en-US" dirty="0">
                <a:solidFill>
                  <a:schemeClr val="tx1"/>
                </a:solidFill>
                <a:latin typeface="Helvetica" panose="020B0604020202020204" pitchFamily="34" charset="0"/>
                <a:cs typeface="Helvetica" panose="020B0604020202020204" pitchFamily="34" charset="0"/>
              </a:rPr>
              <a:t>Provide adequate staff and/or volunteers to:</a:t>
            </a:r>
          </a:p>
          <a:p>
            <a:pPr lvl="1"/>
            <a:r>
              <a:rPr lang="en-US" dirty="0">
                <a:latin typeface="Helvetica" panose="020B0604020202020204" pitchFamily="34" charset="0"/>
                <a:cs typeface="Helvetica" panose="020B0604020202020204" pitchFamily="34" charset="0"/>
              </a:rPr>
              <a:t>Receive meal delivery and verify the number of meals received</a:t>
            </a:r>
          </a:p>
          <a:p>
            <a:pPr lvl="1"/>
            <a:r>
              <a:rPr lang="en-US" dirty="0">
                <a:latin typeface="Helvetica" panose="020B0604020202020204" pitchFamily="34" charset="0"/>
                <a:cs typeface="Helvetica" panose="020B0604020202020204" pitchFamily="34" charset="0"/>
              </a:rPr>
              <a:t>Ensure food safety practices are upheld</a:t>
            </a:r>
          </a:p>
          <a:p>
            <a:pPr lvl="1"/>
            <a:r>
              <a:rPr lang="en-US" dirty="0">
                <a:latin typeface="Helvetica" panose="020B0604020202020204" pitchFamily="34" charset="0"/>
                <a:cs typeface="Helvetica" panose="020B0604020202020204" pitchFamily="34" charset="0"/>
              </a:rPr>
              <a:t>Distribute meals and supervise meal service</a:t>
            </a:r>
          </a:p>
          <a:p>
            <a:pPr lvl="1"/>
            <a:r>
              <a:rPr lang="en-US" dirty="0">
                <a:latin typeface="Helvetica" panose="020B0604020202020204" pitchFamily="34" charset="0"/>
                <a:cs typeface="Helvetica" panose="020B0604020202020204" pitchFamily="34" charset="0"/>
              </a:rPr>
              <a:t>Complete Paperwork</a:t>
            </a:r>
          </a:p>
          <a:p>
            <a:pPr lvl="2"/>
            <a:r>
              <a:rPr lang="en-US" dirty="0">
                <a:latin typeface="Helvetica" panose="020B0604020202020204" pitchFamily="34" charset="0"/>
                <a:cs typeface="Helvetica" panose="020B0604020202020204" pitchFamily="34" charset="0"/>
              </a:rPr>
              <a:t>Meal count tracking form</a:t>
            </a:r>
          </a:p>
          <a:p>
            <a:pPr lvl="2"/>
            <a:r>
              <a:rPr lang="en-US" dirty="0">
                <a:latin typeface="Helvetica" panose="020B0604020202020204" pitchFamily="34" charset="0"/>
                <a:cs typeface="Helvetica" panose="020B0604020202020204" pitchFamily="34" charset="0"/>
              </a:rPr>
              <a:t>Field Trip forms (if applicable) </a:t>
            </a:r>
          </a:p>
          <a:p>
            <a:pPr lvl="2"/>
            <a:endParaRPr lang="en-US" sz="1600" dirty="0">
              <a:latin typeface="Helvetica" panose="020B0604020202020204" pitchFamily="34" charset="0"/>
              <a:cs typeface="Helvetica" panose="020B0604020202020204" pitchFamily="34" charset="0"/>
            </a:endParaRPr>
          </a:p>
          <a:p>
            <a:pPr marL="228600" lvl="2">
              <a:spcBef>
                <a:spcPts val="1000"/>
              </a:spcBef>
            </a:pPr>
            <a:r>
              <a:rPr lang="en-US" sz="2800" dirty="0">
                <a:latin typeface="Helvetica" panose="020B0604020202020204" pitchFamily="34" charset="0"/>
                <a:cs typeface="Helvetica" panose="020B0604020202020204" pitchFamily="34" charset="0"/>
              </a:rPr>
              <a:t>Staff ratio should be 1 adult to 20 children</a:t>
            </a:r>
            <a:endParaRPr lang="en-US" sz="2400" dirty="0"/>
          </a:p>
          <a:p>
            <a:pPr marL="109728" indent="0">
              <a:buNone/>
            </a:pPr>
            <a:endParaRPr lang="en-US" sz="2400" dirty="0"/>
          </a:p>
        </p:txBody>
      </p:sp>
      <p:pic>
        <p:nvPicPr>
          <p:cNvPr id="4" name="Picture 3"/>
          <p:cNvPicPr>
            <a:picLocks noChangeAspect="1"/>
          </p:cNvPicPr>
          <p:nvPr/>
        </p:nvPicPr>
        <p:blipFill>
          <a:blip r:embed="rId4"/>
          <a:stretch>
            <a:fillRect/>
          </a:stretch>
        </p:blipFill>
        <p:spPr>
          <a:xfrm>
            <a:off x="7239000" y="5298830"/>
            <a:ext cx="1828972" cy="1406901"/>
          </a:xfrm>
          <a:prstGeom prst="rect">
            <a:avLst/>
          </a:prstGeom>
        </p:spPr>
      </p:pic>
      <p:pic>
        <p:nvPicPr>
          <p:cNvPr id="5" name="Slide 5">
            <a:hlinkClick r:id="" action="ppaction://media"/>
            <a:extLst>
              <a:ext uri="{FF2B5EF4-FFF2-40B4-BE49-F238E27FC236}">
                <a16:creationId xmlns:a16="http://schemas.microsoft.com/office/drawing/2014/main" id="{FF325F66-B375-CFF6-419C-7ACA2043A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86" y="6013386"/>
            <a:ext cx="487363" cy="487363"/>
          </a:xfrm>
          <a:prstGeom prst="rect">
            <a:avLst/>
          </a:prstGeom>
        </p:spPr>
      </p:pic>
    </p:spTree>
    <p:extLst>
      <p:ext uri="{BB962C8B-B14F-4D97-AF65-F5344CB8AC3E}">
        <p14:creationId xmlns:p14="http://schemas.microsoft.com/office/powerpoint/2010/main" val="37670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781800" y="4986464"/>
            <a:ext cx="2054530" cy="1457070"/>
          </a:xfrm>
          <a:prstGeom prst="rect">
            <a:avLst/>
          </a:prstGeom>
        </p:spPr>
      </p:pic>
      <p:sp>
        <p:nvSpPr>
          <p:cNvPr id="2" name="Title 1"/>
          <p:cNvSpPr>
            <a:spLocks noGrp="1"/>
          </p:cNvSpPr>
          <p:nvPr>
            <p:ph type="title"/>
          </p:nvPr>
        </p:nvSpPr>
        <p:spPr/>
        <p:txBody>
          <a:bodyPr/>
          <a:lstStyle/>
          <a:p>
            <a:r>
              <a:rPr lang="en-US" b="1" dirty="0">
                <a:latin typeface="Helvetica" panose="020B0604020202020204" pitchFamily="34" charset="0"/>
                <a:cs typeface="Helvetica" panose="020B0604020202020204" pitchFamily="34" charset="0"/>
              </a:rPr>
              <a:t>Meal Type and Time</a:t>
            </a:r>
          </a:p>
        </p:txBody>
      </p:sp>
      <p:sp>
        <p:nvSpPr>
          <p:cNvPr id="3" name="Content Placeholder 2"/>
          <p:cNvSpPr>
            <a:spLocks noGrp="1"/>
          </p:cNvSpPr>
          <p:nvPr>
            <p:ph idx="1"/>
          </p:nvPr>
        </p:nvSpPr>
        <p:spPr>
          <a:xfrm>
            <a:off x="1295400" y="1447800"/>
            <a:ext cx="7239000" cy="5181600"/>
          </a:xfrm>
        </p:spPr>
        <p:txBody>
          <a:bodyPr>
            <a:normAutofit fontScale="62500" lnSpcReduction="20000"/>
          </a:bodyPr>
          <a:lstStyle/>
          <a:p>
            <a:pPr>
              <a:lnSpc>
                <a:spcPct val="110000"/>
              </a:lnSpc>
              <a:spcBef>
                <a:spcPts val="0"/>
              </a:spcBef>
            </a:pPr>
            <a:r>
              <a:rPr lang="en-US" sz="2600" dirty="0">
                <a:solidFill>
                  <a:schemeClr val="tx1"/>
                </a:solidFill>
                <a:latin typeface="Helvetica" panose="020B0604020202020204" pitchFamily="34" charset="0"/>
                <a:cs typeface="Helvetica" panose="020B0604020202020204" pitchFamily="34" charset="0"/>
              </a:rPr>
              <a:t>Meals are individually packaged and do not require food preparation on site</a:t>
            </a:r>
            <a:br>
              <a:rPr lang="en-US" sz="2600" dirty="0">
                <a:solidFill>
                  <a:schemeClr val="tx1"/>
                </a:solidFill>
                <a:latin typeface="Helvetica" panose="020B0604020202020204" pitchFamily="34" charset="0"/>
                <a:cs typeface="Helvetica" panose="020B0604020202020204" pitchFamily="34" charset="0"/>
              </a:rPr>
            </a:br>
            <a:endParaRPr lang="en-US" sz="2600" dirty="0">
              <a:solidFill>
                <a:schemeClr val="tx1"/>
              </a:solidFill>
              <a:latin typeface="Helvetica" panose="020B0604020202020204" pitchFamily="34" charset="0"/>
              <a:cs typeface="Helvetica" panose="020B0604020202020204" pitchFamily="34" charset="0"/>
            </a:endParaRPr>
          </a:p>
          <a:p>
            <a:pPr>
              <a:lnSpc>
                <a:spcPct val="110000"/>
              </a:lnSpc>
              <a:spcBef>
                <a:spcPts val="0"/>
              </a:spcBef>
            </a:pPr>
            <a:r>
              <a:rPr lang="en-US" sz="2600" dirty="0">
                <a:solidFill>
                  <a:schemeClr val="tx1"/>
                </a:solidFill>
                <a:latin typeface="Helvetica" panose="020B0604020202020204" pitchFamily="34" charset="0"/>
                <a:cs typeface="Helvetica" panose="020B0604020202020204" pitchFamily="34" charset="0"/>
              </a:rPr>
              <a:t>Durin</a:t>
            </a:r>
            <a:r>
              <a:rPr lang="en-US" sz="2600" dirty="0">
                <a:solidFill>
                  <a:schemeClr val="tx1"/>
                </a:solidFill>
                <a:cs typeface="Helvetica" panose="020B0604020202020204" pitchFamily="34" charset="0"/>
              </a:rPr>
              <a:t>g the summer, </a:t>
            </a:r>
            <a:r>
              <a:rPr lang="en-US" sz="2600" dirty="0">
                <a:solidFill>
                  <a:schemeClr val="tx1"/>
                </a:solidFill>
                <a:latin typeface="Helvetica" panose="020B0604020202020204" pitchFamily="34" charset="0"/>
                <a:cs typeface="Helvetica" panose="020B0604020202020204" pitchFamily="34" charset="0"/>
              </a:rPr>
              <a:t>St. Mary’s Food Bank can provide lunch or dinner meals for children</a:t>
            </a:r>
          </a:p>
          <a:p>
            <a:pPr lvl="1">
              <a:lnSpc>
                <a:spcPct val="110000"/>
              </a:lnSpc>
              <a:spcBef>
                <a:spcPts val="0"/>
              </a:spcBef>
            </a:pPr>
            <a:r>
              <a:rPr lang="en-US" sz="2200" dirty="0">
                <a:solidFill>
                  <a:schemeClr val="tx1"/>
                </a:solidFill>
                <a:latin typeface="Helvetica" panose="020B0604020202020204" pitchFamily="34" charset="0"/>
                <a:cs typeface="Helvetica" panose="020B0604020202020204" pitchFamily="34" charset="0"/>
              </a:rPr>
              <a:t>Breakfast is available only for pre-approved sites </a:t>
            </a:r>
            <a:r>
              <a:rPr lang="en-US" sz="2200" dirty="0">
                <a:latin typeface="Helvetica" panose="020B0604020202020204" pitchFamily="34" charset="0"/>
                <a:cs typeface="Helvetica" panose="020B0604020202020204" pitchFamily="34" charset="0"/>
              </a:rPr>
              <a:t>with</a:t>
            </a:r>
            <a:r>
              <a:rPr lang="en-US" sz="2200" dirty="0">
                <a:solidFill>
                  <a:schemeClr val="tx1"/>
                </a:solidFill>
                <a:latin typeface="Helvetica" panose="020B0604020202020204" pitchFamily="34" charset="0"/>
                <a:cs typeface="Helvetica" panose="020B0604020202020204" pitchFamily="34" charset="0"/>
              </a:rPr>
              <a:t> a structured summer program with enrolled kids on-site daily.</a:t>
            </a:r>
          </a:p>
          <a:p>
            <a:pPr lvl="1">
              <a:lnSpc>
                <a:spcPct val="110000"/>
              </a:lnSpc>
              <a:spcBef>
                <a:spcPts val="0"/>
              </a:spcBef>
            </a:pPr>
            <a:endParaRPr lang="en-US" sz="2200" dirty="0">
              <a:solidFill>
                <a:schemeClr val="tx1"/>
              </a:solidFill>
              <a:latin typeface="Helvetica" panose="020B0604020202020204" pitchFamily="34" charset="0"/>
              <a:cs typeface="Helvetica" panose="020B0604020202020204" pitchFamily="34" charset="0"/>
            </a:endParaRPr>
          </a:p>
          <a:p>
            <a:pPr>
              <a:lnSpc>
                <a:spcPct val="110000"/>
              </a:lnSpc>
              <a:spcBef>
                <a:spcPts val="0"/>
              </a:spcBef>
            </a:pPr>
            <a:r>
              <a:rPr lang="en-US" sz="2600" b="1" i="1" u="sng" dirty="0">
                <a:solidFill>
                  <a:schemeClr val="tx1"/>
                </a:solidFill>
                <a:latin typeface="Helvetica" panose="020B0604020202020204" pitchFamily="34" charset="0"/>
                <a:cs typeface="Helvetica" panose="020B0604020202020204" pitchFamily="34" charset="0"/>
              </a:rPr>
              <a:t>All breakfast meals will be delivered to Kids Cafe partners the day before meal service to ensure they are there in time for your meal service</a:t>
            </a:r>
            <a:r>
              <a:rPr lang="en-US" sz="2600" dirty="0">
                <a:solidFill>
                  <a:schemeClr val="tx1"/>
                </a:solidFill>
                <a:latin typeface="Helvetica" panose="020B0604020202020204" pitchFamily="34" charset="0"/>
                <a:cs typeface="Helvetica" panose="020B0604020202020204" pitchFamily="34" charset="0"/>
              </a:rPr>
              <a:t>.</a:t>
            </a:r>
          </a:p>
          <a:p>
            <a:pPr>
              <a:lnSpc>
                <a:spcPct val="110000"/>
              </a:lnSpc>
              <a:spcBef>
                <a:spcPts val="0"/>
              </a:spcBef>
            </a:pPr>
            <a:r>
              <a:rPr lang="en-US" sz="2600" dirty="0">
                <a:solidFill>
                  <a:schemeClr val="tx1"/>
                </a:solidFill>
                <a:latin typeface="Helvetica" panose="020B0604020202020204" pitchFamily="34" charset="0"/>
                <a:cs typeface="Helvetica" panose="020B0604020202020204" pitchFamily="34" charset="0"/>
              </a:rPr>
              <a:t>Lunch and supper will vary depending on your location, start date and amount ordered. Your site specialist will explain the delivery model to you in detail, prior to your start date.</a:t>
            </a:r>
          </a:p>
          <a:p>
            <a:pPr marL="0" indent="0">
              <a:lnSpc>
                <a:spcPct val="110000"/>
              </a:lnSpc>
              <a:spcBef>
                <a:spcPts val="0"/>
              </a:spcBef>
              <a:buNone/>
            </a:pPr>
            <a:endParaRPr lang="en-US" sz="2600" dirty="0">
              <a:solidFill>
                <a:schemeClr val="tx1"/>
              </a:solidFill>
              <a:latin typeface="Helvetica" panose="020B0604020202020204" pitchFamily="34" charset="0"/>
              <a:cs typeface="Helvetica" panose="020B0604020202020204" pitchFamily="34" charset="0"/>
            </a:endParaRPr>
          </a:p>
          <a:p>
            <a:pPr>
              <a:lnSpc>
                <a:spcPct val="110000"/>
              </a:lnSpc>
              <a:spcBef>
                <a:spcPts val="0"/>
              </a:spcBef>
            </a:pPr>
            <a:r>
              <a:rPr lang="en-US" sz="2600" dirty="0">
                <a:solidFill>
                  <a:schemeClr val="tx1"/>
                </a:solidFill>
                <a:latin typeface="Helvetica" panose="020B0604020202020204" pitchFamily="34" charset="0"/>
                <a:cs typeface="Helvetica" panose="020B0604020202020204" pitchFamily="34" charset="0"/>
              </a:rPr>
              <a:t>Mealtime should be consistent throughout the summer</a:t>
            </a:r>
          </a:p>
          <a:p>
            <a:pPr lvl="1">
              <a:lnSpc>
                <a:spcPct val="110000"/>
              </a:lnSpc>
              <a:spcBef>
                <a:spcPts val="0"/>
              </a:spcBef>
            </a:pPr>
            <a:r>
              <a:rPr lang="en-US" sz="2200" dirty="0">
                <a:solidFill>
                  <a:schemeClr val="tx1"/>
                </a:solidFill>
                <a:latin typeface="Helvetica" panose="020B0604020202020204" pitchFamily="34" charset="0"/>
                <a:cs typeface="Helvetica" panose="020B0604020202020204" pitchFamily="34" charset="0"/>
              </a:rPr>
              <a:t>Meal service may last from 30 minutes to several hours</a:t>
            </a:r>
          </a:p>
          <a:p>
            <a:pPr lvl="1">
              <a:lnSpc>
                <a:spcPct val="110000"/>
              </a:lnSpc>
              <a:spcBef>
                <a:spcPts val="0"/>
              </a:spcBef>
            </a:pPr>
            <a:r>
              <a:rPr lang="en-US" sz="2200" dirty="0">
                <a:solidFill>
                  <a:schemeClr val="tx1"/>
                </a:solidFill>
                <a:latin typeface="Helvetica" panose="020B0604020202020204" pitchFamily="34" charset="0"/>
                <a:cs typeface="Helvetica" panose="020B0604020202020204" pitchFamily="34" charset="0"/>
              </a:rPr>
              <a:t>Meal service should be limited </a:t>
            </a:r>
            <a:r>
              <a:rPr lang="en-US" sz="2200" dirty="0">
                <a:latin typeface="Helvetica" panose="020B0604020202020204" pitchFamily="34" charset="0"/>
                <a:cs typeface="Helvetica" panose="020B0604020202020204" pitchFamily="34" charset="0"/>
              </a:rPr>
              <a:t>only to the amount of time that staff and/or volunteers are able to dedicate to serving meals and supervising children</a:t>
            </a:r>
          </a:p>
          <a:p>
            <a:pPr lvl="1">
              <a:lnSpc>
                <a:spcPct val="110000"/>
              </a:lnSpc>
              <a:spcBef>
                <a:spcPts val="0"/>
              </a:spcBef>
            </a:pPr>
            <a:r>
              <a:rPr lang="en-US" sz="2200" dirty="0">
                <a:solidFill>
                  <a:schemeClr val="tx1"/>
                </a:solidFill>
                <a:latin typeface="Helvetica" panose="020B0604020202020204" pitchFamily="34" charset="0"/>
                <a:cs typeface="Helvetica" panose="020B0604020202020204" pitchFamily="34" charset="0"/>
              </a:rPr>
              <a:t>Meal service may also be limited based on food safety (</a:t>
            </a:r>
            <a:r>
              <a:rPr lang="en-US" sz="2200" dirty="0">
                <a:latin typeface="Helvetica" panose="020B0604020202020204" pitchFamily="34" charset="0"/>
                <a:cs typeface="Helvetica" panose="020B0604020202020204" pitchFamily="34" charset="0"/>
              </a:rPr>
              <a:t>the length of time food can be safely held on site)</a:t>
            </a:r>
          </a:p>
          <a:p>
            <a:pPr lvl="1">
              <a:lnSpc>
                <a:spcPct val="110000"/>
              </a:lnSpc>
              <a:spcBef>
                <a:spcPts val="0"/>
              </a:spcBef>
            </a:pPr>
            <a:r>
              <a:rPr lang="en-US" sz="2200" dirty="0">
                <a:latin typeface="Helvetica" panose="020B0604020202020204" pitchFamily="34" charset="0"/>
                <a:cs typeface="Helvetica" panose="020B0604020202020204" pitchFamily="34" charset="0"/>
              </a:rPr>
              <a:t>Meals and meal types may only be served during designated hours (i.e. when breakfast hours end, breakfast service cannot continue, lunch must be served instead)</a:t>
            </a:r>
            <a:endParaRPr lang="en-US" sz="2200" dirty="0">
              <a:solidFill>
                <a:schemeClr val="tx1"/>
              </a:solidFill>
              <a:latin typeface="Helvetica" panose="020B0604020202020204" pitchFamily="34" charset="0"/>
              <a:cs typeface="Helvetica" panose="020B0604020202020204" pitchFamily="34" charset="0"/>
            </a:endParaRPr>
          </a:p>
        </p:txBody>
      </p:sp>
      <p:pic>
        <p:nvPicPr>
          <p:cNvPr id="5" name="Slide 6">
            <a:hlinkClick r:id="" action="ppaction://media"/>
            <a:extLst>
              <a:ext uri="{FF2B5EF4-FFF2-40B4-BE49-F238E27FC236}">
                <a16:creationId xmlns:a16="http://schemas.microsoft.com/office/drawing/2014/main" id="{FE93C569-69BF-7C4F-F247-611025710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7373" y="6199852"/>
            <a:ext cx="487362" cy="487363"/>
          </a:xfrm>
          <a:prstGeom prst="rect">
            <a:avLst/>
          </a:prstGeom>
        </p:spPr>
      </p:pic>
    </p:spTree>
    <p:extLst>
      <p:ext uri="{BB962C8B-B14F-4D97-AF65-F5344CB8AC3E}">
        <p14:creationId xmlns:p14="http://schemas.microsoft.com/office/powerpoint/2010/main" val="13314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2CE-5CCA-4EDE-B910-673E9ACE37A3}"/>
              </a:ext>
            </a:extLst>
          </p:cNvPr>
          <p:cNvSpPr>
            <a:spLocks noGrp="1"/>
          </p:cNvSpPr>
          <p:nvPr>
            <p:ph type="title"/>
          </p:nvPr>
        </p:nvSpPr>
        <p:spPr/>
        <p:txBody>
          <a:bodyPr/>
          <a:lstStyle/>
          <a:p>
            <a:r>
              <a:rPr lang="en-US" b="1" dirty="0"/>
              <a:t>Meal Pattern</a:t>
            </a:r>
          </a:p>
        </p:txBody>
      </p:sp>
      <p:pic>
        <p:nvPicPr>
          <p:cNvPr id="4" name="Picture 3">
            <a:extLst>
              <a:ext uri="{FF2B5EF4-FFF2-40B4-BE49-F238E27FC236}">
                <a16:creationId xmlns:a16="http://schemas.microsoft.com/office/drawing/2014/main" id="{C3A0941B-C7BD-4A9F-BF52-581D5976169C}"/>
              </a:ext>
            </a:extLst>
          </p:cNvPr>
          <p:cNvPicPr>
            <a:picLocks noChangeAspect="1"/>
          </p:cNvPicPr>
          <p:nvPr/>
        </p:nvPicPr>
        <p:blipFill>
          <a:blip r:embed="rId4"/>
          <a:stretch>
            <a:fillRect/>
          </a:stretch>
        </p:blipFill>
        <p:spPr>
          <a:xfrm>
            <a:off x="6895928" y="5105400"/>
            <a:ext cx="1981372" cy="1524132"/>
          </a:xfrm>
          <a:prstGeom prst="rect">
            <a:avLst/>
          </a:prstGeom>
        </p:spPr>
      </p:pic>
      <p:sp>
        <p:nvSpPr>
          <p:cNvPr id="5" name="TextBox 4">
            <a:extLst>
              <a:ext uri="{FF2B5EF4-FFF2-40B4-BE49-F238E27FC236}">
                <a16:creationId xmlns:a16="http://schemas.microsoft.com/office/drawing/2014/main" id="{F901D044-1EDB-4323-8091-07796F98C691}"/>
              </a:ext>
            </a:extLst>
          </p:cNvPr>
          <p:cNvSpPr txBox="1"/>
          <p:nvPr/>
        </p:nvSpPr>
        <p:spPr>
          <a:xfrm>
            <a:off x="1143000" y="1439001"/>
            <a:ext cx="7239000" cy="923330"/>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The USDA is very specific on meal patterns and what meals are eligible during SFSP. As a summer feeding partner, you can expect Kids Cafe meals to meet these requirements.</a:t>
            </a:r>
          </a:p>
        </p:txBody>
      </p:sp>
      <p:graphicFrame>
        <p:nvGraphicFramePr>
          <p:cNvPr id="7" name="Table 7">
            <a:extLst>
              <a:ext uri="{FF2B5EF4-FFF2-40B4-BE49-F238E27FC236}">
                <a16:creationId xmlns:a16="http://schemas.microsoft.com/office/drawing/2014/main" id="{ADA3C005-BAC1-4B8E-8FD5-C9F17AC19B3F}"/>
              </a:ext>
            </a:extLst>
          </p:cNvPr>
          <p:cNvGraphicFramePr>
            <a:graphicFrameLocks noGrp="1"/>
          </p:cNvGraphicFramePr>
          <p:nvPr>
            <p:extLst>
              <p:ext uri="{D42A27DB-BD31-4B8C-83A1-F6EECF244321}">
                <p14:modId xmlns:p14="http://schemas.microsoft.com/office/powerpoint/2010/main" val="2762029469"/>
              </p:ext>
            </p:extLst>
          </p:nvPr>
        </p:nvGraphicFramePr>
        <p:xfrm>
          <a:off x="1143000" y="2438400"/>
          <a:ext cx="7315200" cy="4267201"/>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1969996133"/>
                    </a:ext>
                  </a:extLst>
                </a:gridCol>
                <a:gridCol w="2438400">
                  <a:extLst>
                    <a:ext uri="{9D8B030D-6E8A-4147-A177-3AD203B41FA5}">
                      <a16:colId xmlns:a16="http://schemas.microsoft.com/office/drawing/2014/main" val="3775442142"/>
                    </a:ext>
                  </a:extLst>
                </a:gridCol>
                <a:gridCol w="2438400">
                  <a:extLst>
                    <a:ext uri="{9D8B030D-6E8A-4147-A177-3AD203B41FA5}">
                      <a16:colId xmlns:a16="http://schemas.microsoft.com/office/drawing/2014/main" val="1201399196"/>
                    </a:ext>
                  </a:extLst>
                </a:gridCol>
              </a:tblGrid>
              <a:tr h="493670">
                <a:tc>
                  <a:txBody>
                    <a:bodyPr/>
                    <a:lstStyle/>
                    <a:p>
                      <a:r>
                        <a:rPr lang="en-US" dirty="0"/>
                        <a:t>Components</a:t>
                      </a:r>
                      <a:endParaRPr lang="en-US" dirty="0">
                        <a:latin typeface="Helvetica" panose="020B0604020202020204" pitchFamily="34" charset="0"/>
                        <a:cs typeface="Helvetica" panose="020B0604020202020204" pitchFamily="34" charset="0"/>
                      </a:endParaRPr>
                    </a:p>
                  </a:txBody>
                  <a:tcPr/>
                </a:tc>
                <a:tc>
                  <a:txBody>
                    <a:bodyPr/>
                    <a:lstStyle/>
                    <a:p>
                      <a:r>
                        <a:rPr lang="en-US" dirty="0"/>
                        <a:t>Breakfast</a:t>
                      </a:r>
                      <a:endParaRPr lang="en-US" dirty="0">
                        <a:latin typeface="Helvetica" panose="020B0604020202020204" pitchFamily="34" charset="0"/>
                        <a:cs typeface="Helvetica" panose="020B0604020202020204" pitchFamily="34" charset="0"/>
                      </a:endParaRPr>
                    </a:p>
                  </a:txBody>
                  <a:tcPr/>
                </a:tc>
                <a:tc>
                  <a:txBody>
                    <a:bodyPr/>
                    <a:lstStyle/>
                    <a:p>
                      <a:r>
                        <a:rPr lang="en-US" dirty="0"/>
                        <a:t>Lunch &amp; Supper</a:t>
                      </a:r>
                      <a:endParaRPr lang="en-US"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996438582"/>
                  </a:ext>
                </a:extLst>
              </a:tr>
              <a:tr h="1217267">
                <a:tc>
                  <a:txBody>
                    <a:bodyPr/>
                    <a:lstStyle/>
                    <a:p>
                      <a:r>
                        <a:rPr lang="en-US" dirty="0"/>
                        <a:t>Fluid Milk</a:t>
                      </a:r>
                      <a:endParaRPr lang="en-US" dirty="0">
                        <a:latin typeface="Helvetica" panose="020B0604020202020204" pitchFamily="34" charset="0"/>
                        <a:cs typeface="Helvetica" panose="020B0604020202020204" pitchFamily="34" charset="0"/>
                      </a:endParaRPr>
                    </a:p>
                  </a:txBody>
                  <a:tcPr/>
                </a:tc>
                <a:tc>
                  <a:txBody>
                    <a:bodyPr/>
                    <a:lstStyle/>
                    <a:p>
                      <a:r>
                        <a:rPr lang="en-US" dirty="0"/>
                        <a:t>1 cup (8 fl. oz) white milk only</a:t>
                      </a:r>
                      <a:endParaRPr lang="en-US" dirty="0">
                        <a:latin typeface="Helvetica" panose="020B0604020202020204" pitchFamily="34" charset="0"/>
                        <a:cs typeface="Helvetica" panose="020B0604020202020204" pitchFamily="34" charset="0"/>
                      </a:endParaRPr>
                    </a:p>
                  </a:txBody>
                  <a:tcPr/>
                </a:tc>
                <a:tc>
                  <a:txBody>
                    <a:bodyPr/>
                    <a:lstStyle/>
                    <a:p>
                      <a:r>
                        <a:rPr lang="en-US" dirty="0"/>
                        <a:t>1 cup (8 fl. oz) Chocolate milk allowed!</a:t>
                      </a:r>
                      <a:endParaRPr lang="en-US"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95073492"/>
                  </a:ext>
                </a:extLst>
              </a:tr>
              <a:tr h="852088">
                <a:tc>
                  <a:txBody>
                    <a:bodyPr/>
                    <a:lstStyle/>
                    <a:p>
                      <a:r>
                        <a:rPr lang="en-US" dirty="0"/>
                        <a:t>Grains and Breads (Whole grain)</a:t>
                      </a:r>
                      <a:endParaRPr lang="en-US" dirty="0">
                        <a:latin typeface="Helvetica" panose="020B0604020202020204" pitchFamily="34" charset="0"/>
                        <a:cs typeface="Helvetica" panose="020B0604020202020204" pitchFamily="34" charset="0"/>
                      </a:endParaRPr>
                    </a:p>
                  </a:txBody>
                  <a:tcPr/>
                </a:tc>
                <a:tc>
                  <a:txBody>
                    <a:bodyPr/>
                    <a:lstStyle/>
                    <a:p>
                      <a:r>
                        <a:rPr lang="en-US" dirty="0"/>
                        <a:t>1 serving</a:t>
                      </a:r>
                      <a:endParaRPr lang="en-US" dirty="0">
                        <a:latin typeface="Helvetica" panose="020B0604020202020204" pitchFamily="34" charset="0"/>
                        <a:cs typeface="Helvetica" panose="020B0604020202020204" pitchFamily="34" charset="0"/>
                      </a:endParaRPr>
                    </a:p>
                  </a:txBody>
                  <a:tcPr/>
                </a:tc>
                <a:tc>
                  <a:txBody>
                    <a:bodyPr/>
                    <a:lstStyle/>
                    <a:p>
                      <a:r>
                        <a:rPr lang="en-US" dirty="0"/>
                        <a:t>1 serving</a:t>
                      </a:r>
                      <a:endParaRPr lang="en-US"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789553474"/>
                  </a:ext>
                </a:extLst>
              </a:tr>
              <a:tr h="852088">
                <a:tc>
                  <a:txBody>
                    <a:bodyPr/>
                    <a:lstStyle/>
                    <a:p>
                      <a:r>
                        <a:rPr lang="en-US" dirty="0"/>
                        <a:t>Meal or Meat Alternative</a:t>
                      </a:r>
                      <a:endParaRPr lang="en-US" dirty="0">
                        <a:latin typeface="Helvetica" panose="020B0604020202020204" pitchFamily="34" charset="0"/>
                        <a:cs typeface="Helvetica" panose="020B0604020202020204" pitchFamily="34" charset="0"/>
                      </a:endParaRPr>
                    </a:p>
                  </a:txBody>
                  <a:tcPr/>
                </a:tc>
                <a:tc>
                  <a:txBody>
                    <a:bodyPr/>
                    <a:lstStyle/>
                    <a:p>
                      <a:r>
                        <a:rPr lang="en-US" dirty="0"/>
                        <a:t>Optional</a:t>
                      </a:r>
                      <a:endParaRPr lang="en-US" dirty="0">
                        <a:latin typeface="Helvetica" panose="020B0604020202020204" pitchFamily="34" charset="0"/>
                        <a:cs typeface="Helvetica" panose="020B0604020202020204" pitchFamily="34" charset="0"/>
                      </a:endParaRPr>
                    </a:p>
                  </a:txBody>
                  <a:tcPr/>
                </a:tc>
                <a:tc>
                  <a:txBody>
                    <a:bodyPr/>
                    <a:lstStyle/>
                    <a:p>
                      <a:r>
                        <a:rPr lang="en-US" dirty="0"/>
                        <a:t>1 serving</a:t>
                      </a:r>
                      <a:endParaRPr lang="en-US"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954833879"/>
                  </a:ext>
                </a:extLst>
              </a:tr>
              <a:tr h="852088">
                <a:tc>
                  <a:txBody>
                    <a:bodyPr/>
                    <a:lstStyle/>
                    <a:p>
                      <a:r>
                        <a:rPr lang="en-US" dirty="0"/>
                        <a:t>Vegetable and/or Fruit</a:t>
                      </a:r>
                      <a:endParaRPr lang="en-US" dirty="0">
                        <a:latin typeface="Helvetica" panose="020B0604020202020204" pitchFamily="34" charset="0"/>
                        <a:cs typeface="Helvetica" panose="020B0604020202020204" pitchFamily="34" charset="0"/>
                      </a:endParaRPr>
                    </a:p>
                  </a:txBody>
                  <a:tcPr/>
                </a:tc>
                <a:tc>
                  <a:txBody>
                    <a:bodyPr/>
                    <a:lstStyle/>
                    <a:p>
                      <a:r>
                        <a:rPr lang="en-US" dirty="0"/>
                        <a:t>½ cup (4 </a:t>
                      </a:r>
                      <a:r>
                        <a:rPr lang="en-US" dirty="0" err="1"/>
                        <a:t>fl</a:t>
                      </a:r>
                      <a:r>
                        <a:rPr lang="en-US" dirty="0"/>
                        <a:t> oz.) </a:t>
                      </a:r>
                      <a:endParaRPr lang="en-US" dirty="0">
                        <a:latin typeface="Helvetica" panose="020B0604020202020204" pitchFamily="34" charset="0"/>
                        <a:cs typeface="Helvetica" panose="020B0604020202020204" pitchFamily="34" charset="0"/>
                      </a:endParaRPr>
                    </a:p>
                  </a:txBody>
                  <a:tcPr/>
                </a:tc>
                <a:tc>
                  <a:txBody>
                    <a:bodyPr/>
                    <a:lstStyle/>
                    <a:p>
                      <a:r>
                        <a:rPr lang="en-US" dirty="0"/>
                        <a:t>¾ cup serving</a:t>
                      </a:r>
                      <a:endParaRPr lang="en-US"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143940072"/>
                  </a:ext>
                </a:extLst>
              </a:tr>
            </a:tbl>
          </a:graphicData>
        </a:graphic>
      </p:graphicFrame>
      <p:pic>
        <p:nvPicPr>
          <p:cNvPr id="3" name="Slide 7">
            <a:hlinkClick r:id="" action="ppaction://media"/>
            <a:extLst>
              <a:ext uri="{FF2B5EF4-FFF2-40B4-BE49-F238E27FC236}">
                <a16:creationId xmlns:a16="http://schemas.microsoft.com/office/drawing/2014/main" id="{90F707AB-ACB1-16F8-66FD-E81410916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706" y="5936522"/>
            <a:ext cx="487363" cy="487363"/>
          </a:xfrm>
          <a:prstGeom prst="rect">
            <a:avLst/>
          </a:prstGeom>
        </p:spPr>
      </p:pic>
    </p:spTree>
    <p:extLst>
      <p:ext uri="{BB962C8B-B14F-4D97-AF65-F5344CB8AC3E}">
        <p14:creationId xmlns:p14="http://schemas.microsoft.com/office/powerpoint/2010/main" val="28546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0" y="1282934"/>
            <a:ext cx="3740331" cy="1392677"/>
          </a:xfrm>
          <a:prstGeom prst="rect">
            <a:avLst/>
          </a:prstGeom>
          <a:noFill/>
        </p:spPr>
      </p:pic>
      <p:pic>
        <p:nvPicPr>
          <p:cNvPr id="4" name="Picture 3"/>
          <p:cNvPicPr>
            <a:picLocks noChangeAspect="1"/>
          </p:cNvPicPr>
          <p:nvPr/>
        </p:nvPicPr>
        <p:blipFill>
          <a:blip r:embed="rId5"/>
          <a:stretch>
            <a:fillRect/>
          </a:stretch>
        </p:blipFill>
        <p:spPr>
          <a:xfrm>
            <a:off x="6934200" y="5263997"/>
            <a:ext cx="2054530" cy="1457070"/>
          </a:xfrm>
          <a:prstGeom prst="rect">
            <a:avLst/>
          </a:prstGeom>
        </p:spPr>
      </p:pic>
      <p:sp>
        <p:nvSpPr>
          <p:cNvPr id="2" name="Title 1"/>
          <p:cNvSpPr>
            <a:spLocks noGrp="1"/>
          </p:cNvSpPr>
          <p:nvPr>
            <p:ph type="title"/>
          </p:nvPr>
        </p:nvSpPr>
        <p:spPr/>
        <p:txBody>
          <a:bodyPr>
            <a:normAutofit/>
          </a:bodyPr>
          <a:lstStyle/>
          <a:p>
            <a:r>
              <a:rPr lang="en-US" sz="4000" b="1" dirty="0">
                <a:latin typeface="Helvetica" panose="020B0604020202020204" pitchFamily="34" charset="0"/>
                <a:cs typeface="Helvetica" panose="020B0604020202020204" pitchFamily="34" charset="0"/>
              </a:rPr>
              <a:t>Meal Ordering</a:t>
            </a:r>
          </a:p>
        </p:txBody>
      </p:sp>
      <p:sp>
        <p:nvSpPr>
          <p:cNvPr id="3" name="Content Placeholder 2"/>
          <p:cNvSpPr>
            <a:spLocks noGrp="1"/>
          </p:cNvSpPr>
          <p:nvPr>
            <p:ph idx="1"/>
          </p:nvPr>
        </p:nvSpPr>
        <p:spPr>
          <a:xfrm>
            <a:off x="990600" y="2680465"/>
            <a:ext cx="7998130" cy="4040602"/>
          </a:xfrm>
        </p:spPr>
        <p:txBody>
          <a:bodyPr>
            <a:normAutofit/>
          </a:bodyPr>
          <a:lstStyle/>
          <a:p>
            <a:pPr lvl="0">
              <a:lnSpc>
                <a:spcPct val="100000"/>
              </a:lnSpc>
              <a:spcBef>
                <a:spcPts val="0"/>
              </a:spcBef>
            </a:pPr>
            <a:r>
              <a:rPr lang="en-US" sz="2000" dirty="0">
                <a:solidFill>
                  <a:schemeClr val="tx1"/>
                </a:solidFill>
                <a:latin typeface="Helvetica" panose="020B0604020202020204" pitchFamily="34" charset="0"/>
                <a:cs typeface="Helvetica" panose="020B0604020202020204" pitchFamily="34" charset="0"/>
              </a:rPr>
              <a:t>Meal Service supervisors at your site are responsible for making sure an appropriate number of meals are ordered.</a:t>
            </a:r>
          </a:p>
          <a:p>
            <a:pPr lvl="1">
              <a:lnSpc>
                <a:spcPct val="100000"/>
              </a:lnSpc>
              <a:spcBef>
                <a:spcPts val="0"/>
              </a:spcBef>
            </a:pPr>
            <a:r>
              <a:rPr lang="en-US" sz="2000" dirty="0">
                <a:latin typeface="Helvetica" panose="020B0604020202020204" pitchFamily="34" charset="0"/>
                <a:cs typeface="Helvetica" panose="020B0604020202020204" pitchFamily="34" charset="0"/>
              </a:rPr>
              <a:t>Changes to meal orders must be made directly with your Site Specialist by phone or email</a:t>
            </a:r>
          </a:p>
          <a:p>
            <a:pPr lvl="1">
              <a:lnSpc>
                <a:spcPct val="100000"/>
              </a:lnSpc>
              <a:spcBef>
                <a:spcPts val="0"/>
              </a:spcBef>
            </a:pPr>
            <a:endParaRPr lang="en-US" sz="2000" dirty="0">
              <a:latin typeface="Helvetica" panose="020B0604020202020204" pitchFamily="34" charset="0"/>
              <a:cs typeface="Helvetica" panose="020B0604020202020204" pitchFamily="34" charset="0"/>
            </a:endParaRPr>
          </a:p>
          <a:p>
            <a:pPr lvl="0">
              <a:lnSpc>
                <a:spcPct val="120000"/>
              </a:lnSpc>
              <a:spcBef>
                <a:spcPts val="0"/>
              </a:spcBef>
            </a:pPr>
            <a:r>
              <a:rPr lang="en-US" sz="2000" dirty="0">
                <a:solidFill>
                  <a:schemeClr val="tx1"/>
                </a:solidFill>
                <a:latin typeface="Helvetica" panose="020B0604020202020204" pitchFamily="34" charset="0"/>
                <a:cs typeface="Helvetica" panose="020B0604020202020204" pitchFamily="34" charset="0"/>
              </a:rPr>
              <a:t>Please order only enough food for each child to receive one complete meal. Consider that not all children attend every day.</a:t>
            </a:r>
          </a:p>
          <a:p>
            <a:endParaRPr lang="en-US" dirty="0"/>
          </a:p>
        </p:txBody>
      </p:sp>
      <p:sp>
        <p:nvSpPr>
          <p:cNvPr id="5" name="TextBox 4"/>
          <p:cNvSpPr txBox="1"/>
          <p:nvPr/>
        </p:nvSpPr>
        <p:spPr>
          <a:xfrm>
            <a:off x="1027611" y="5181600"/>
            <a:ext cx="7543799" cy="1200329"/>
          </a:xfrm>
          <a:prstGeom prst="rect">
            <a:avLst/>
          </a:prstGeom>
          <a:noFill/>
        </p:spPr>
        <p:txBody>
          <a:bodyPr wrap="square" rtlCol="0">
            <a:spAutoFit/>
          </a:bodyPr>
          <a:lstStyle/>
          <a:p>
            <a:pPr lvl="0" algn="ctr">
              <a:lnSpc>
                <a:spcPct val="120000"/>
              </a:lnSpc>
              <a:spcBef>
                <a:spcPts val="0"/>
              </a:spcBef>
            </a:pPr>
            <a:r>
              <a:rPr lang="en-US" sz="2000" b="1" u="sng" dirty="0">
                <a:solidFill>
                  <a:srgbClr val="E97900"/>
                </a:solidFill>
                <a:cs typeface="Helvetica" panose="020B0604020202020204" pitchFamily="34" charset="0"/>
              </a:rPr>
              <a:t>N</a:t>
            </a:r>
            <a:r>
              <a:rPr lang="en-US" sz="2000" b="1" u="sng" dirty="0">
                <a:solidFill>
                  <a:srgbClr val="E97900"/>
                </a:solidFill>
                <a:latin typeface="Helvetica" panose="020B0604020202020204" pitchFamily="34" charset="0"/>
                <a:cs typeface="Helvetica" panose="020B0604020202020204" pitchFamily="34" charset="0"/>
              </a:rPr>
              <a:t>otify your Site Specialist at least 48 hours ahead of your meal service if you need to change or cancel your order. Allow 48 hours for all order changes to take effect.</a:t>
            </a:r>
            <a:endParaRPr lang="en-US" sz="2000" dirty="0">
              <a:solidFill>
                <a:srgbClr val="E97900"/>
              </a:solidFill>
              <a:latin typeface="Helvetica" panose="020B0604020202020204" pitchFamily="34" charset="0"/>
              <a:cs typeface="Helvetica" panose="020B0604020202020204" pitchFamily="34" charset="0"/>
            </a:endParaRPr>
          </a:p>
        </p:txBody>
      </p:sp>
      <p:pic>
        <p:nvPicPr>
          <p:cNvPr id="7" name="Slide 8">
            <a:hlinkClick r:id="" action="ppaction://media"/>
            <a:extLst>
              <a:ext uri="{FF2B5EF4-FFF2-40B4-BE49-F238E27FC236}">
                <a16:creationId xmlns:a16="http://schemas.microsoft.com/office/drawing/2014/main" id="{EF019514-F286-8994-6319-5ACB414816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9925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667104" y="5103548"/>
            <a:ext cx="2054530" cy="1457070"/>
          </a:xfrm>
          <a:prstGeom prst="rect">
            <a:avLst/>
          </a:prstGeom>
        </p:spPr>
      </p:pic>
      <p:sp>
        <p:nvSpPr>
          <p:cNvPr id="16" name="Rectangle 15"/>
          <p:cNvSpPr/>
          <p:nvPr/>
        </p:nvSpPr>
        <p:spPr>
          <a:xfrm>
            <a:off x="6477000" y="990600"/>
            <a:ext cx="2133600" cy="5791200"/>
          </a:xfrm>
          <a:prstGeom prst="rect">
            <a:avLst/>
          </a:prstGeom>
          <a:solidFill>
            <a:srgbClr val="E9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7423" y="312218"/>
            <a:ext cx="7772400" cy="914400"/>
          </a:xfrm>
        </p:spPr>
        <p:txBody>
          <a:bodyPr>
            <a:normAutofit/>
          </a:bodyPr>
          <a:lstStyle/>
          <a:p>
            <a:r>
              <a:rPr lang="en-US" sz="4000" b="1" dirty="0">
                <a:latin typeface="Helvetica" panose="020B0604020202020204" pitchFamily="34" charset="0"/>
                <a:cs typeface="Helvetica" panose="020B0604020202020204" pitchFamily="34" charset="0"/>
              </a:rPr>
              <a:t>Meal Service</a:t>
            </a:r>
          </a:p>
        </p:txBody>
      </p:sp>
      <p:sp>
        <p:nvSpPr>
          <p:cNvPr id="3" name="Content Placeholder 2"/>
          <p:cNvSpPr>
            <a:spLocks noGrp="1"/>
          </p:cNvSpPr>
          <p:nvPr>
            <p:ph idx="1"/>
          </p:nvPr>
        </p:nvSpPr>
        <p:spPr>
          <a:xfrm>
            <a:off x="920776" y="1305399"/>
            <a:ext cx="5471160" cy="5409532"/>
          </a:xfrm>
        </p:spPr>
        <p:txBody>
          <a:bodyPr>
            <a:normAutofit fontScale="70000" lnSpcReduction="20000"/>
          </a:bodyPr>
          <a:lstStyle/>
          <a:p>
            <a:pPr lvl="0">
              <a:lnSpc>
                <a:spcPct val="120000"/>
              </a:lnSpc>
              <a:spcBef>
                <a:spcPts val="0"/>
              </a:spcBef>
            </a:pPr>
            <a:r>
              <a:rPr lang="en-US" b="1" i="1" u="sng" dirty="0">
                <a:solidFill>
                  <a:schemeClr val="tx1"/>
                </a:solidFill>
                <a:latin typeface="Helvetica" panose="020B0604020202020204" pitchFamily="34" charset="0"/>
                <a:cs typeface="Helvetica" panose="020B0604020202020204" pitchFamily="34" charset="0"/>
              </a:rPr>
              <a:t>All meals must be consumed on site. </a:t>
            </a:r>
          </a:p>
          <a:p>
            <a:pPr lvl="1">
              <a:lnSpc>
                <a:spcPct val="120000"/>
              </a:lnSpc>
              <a:spcBef>
                <a:spcPts val="0"/>
              </a:spcBef>
            </a:pPr>
            <a:r>
              <a:rPr lang="en-US" b="1" i="1" dirty="0">
                <a:latin typeface="Helvetica" panose="020B0604020202020204" pitchFamily="34" charset="0"/>
                <a:cs typeface="Helvetica" panose="020B0604020202020204" pitchFamily="34" charset="0"/>
              </a:rPr>
              <a:t>Only a fruit or vegetable or grain may be taken home. Keep in mind that only ONE of these can be taken home, not all three</a:t>
            </a:r>
          </a:p>
          <a:p>
            <a:pPr lvl="1">
              <a:lnSpc>
                <a:spcPct val="120000"/>
              </a:lnSpc>
              <a:spcBef>
                <a:spcPts val="0"/>
              </a:spcBef>
            </a:pPr>
            <a:endParaRPr lang="en-US" dirty="0">
              <a:latin typeface="Helvetica" panose="020B0604020202020204" pitchFamily="34" charset="0"/>
              <a:cs typeface="Helvetica" panose="020B0604020202020204" pitchFamily="34" charset="0"/>
            </a:endParaRPr>
          </a:p>
          <a:p>
            <a:pPr>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Meals can be consumed indoors or outdoors (weather permitting)</a:t>
            </a:r>
          </a:p>
          <a:p>
            <a:pPr marL="0" indent="0">
              <a:lnSpc>
                <a:spcPct val="120000"/>
              </a:lnSpc>
              <a:spcBef>
                <a:spcPts val="0"/>
              </a:spcBef>
              <a:buNone/>
            </a:pPr>
            <a:endParaRPr lang="en-US" dirty="0">
              <a:solidFill>
                <a:schemeClr val="tx1"/>
              </a:solidFill>
              <a:latin typeface="Helvetica" panose="020B0604020202020204" pitchFamily="34" charset="0"/>
              <a:cs typeface="Helvetica" panose="020B0604020202020204" pitchFamily="34" charset="0"/>
            </a:endParaRPr>
          </a:p>
          <a:p>
            <a:pPr>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Anyone 18 years and younger can receive a meal, this includes meals to the public and not just enrolled program participants</a:t>
            </a:r>
          </a:p>
          <a:p>
            <a:pPr marL="457200" lvl="1" indent="0">
              <a:lnSpc>
                <a:spcPct val="120000"/>
              </a:lnSpc>
              <a:spcBef>
                <a:spcPts val="0"/>
              </a:spcBef>
              <a:buNone/>
            </a:pPr>
            <a:endParaRPr lang="en-US" dirty="0">
              <a:latin typeface="Helvetica" panose="020B0604020202020204" pitchFamily="34" charset="0"/>
              <a:cs typeface="Helvetica" panose="020B0604020202020204" pitchFamily="34" charset="0"/>
            </a:endParaRPr>
          </a:p>
          <a:p>
            <a:pPr lvl="0">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Every child must be served a complete meal with all components provided, including milk</a:t>
            </a:r>
          </a:p>
          <a:p>
            <a:pPr marL="0" lvl="0" indent="0">
              <a:lnSpc>
                <a:spcPct val="120000"/>
              </a:lnSpc>
              <a:spcBef>
                <a:spcPts val="0"/>
              </a:spcBef>
              <a:buNone/>
            </a:pPr>
            <a:endParaRPr lang="en-US" dirty="0">
              <a:solidFill>
                <a:schemeClr val="tx1"/>
              </a:solidFill>
              <a:latin typeface="Helvetica" panose="020B0604020202020204" pitchFamily="34" charset="0"/>
              <a:cs typeface="Helvetica" panose="020B0604020202020204" pitchFamily="34" charset="0"/>
            </a:endParaRPr>
          </a:p>
          <a:p>
            <a:pPr>
              <a:lnSpc>
                <a:spcPct val="120000"/>
              </a:lnSpc>
              <a:spcBef>
                <a:spcPts val="0"/>
              </a:spcBef>
            </a:pPr>
            <a:r>
              <a:rPr lang="en-US" dirty="0">
                <a:solidFill>
                  <a:schemeClr val="tx1"/>
                </a:solidFill>
                <a:latin typeface="Helvetica" panose="020B0604020202020204" pitchFamily="34" charset="0"/>
                <a:cs typeface="Helvetica" panose="020B0604020202020204" pitchFamily="34" charset="0"/>
              </a:rPr>
              <a:t>Meal counts must be taken at the point of service</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104" y="1472390"/>
            <a:ext cx="1814784" cy="1361088"/>
          </a:xfrm>
          <a:prstGeom prst="rect">
            <a:avLst/>
          </a:prstGeom>
        </p:spPr>
      </p:pic>
      <p:sp>
        <p:nvSpPr>
          <p:cNvPr id="8" name="TextBox 7"/>
          <p:cNvSpPr txBox="1"/>
          <p:nvPr/>
        </p:nvSpPr>
        <p:spPr>
          <a:xfrm>
            <a:off x="7002996" y="2749584"/>
            <a:ext cx="1143000" cy="830997"/>
          </a:xfrm>
          <a:prstGeom prst="rect">
            <a:avLst/>
          </a:prstGeom>
          <a:noFill/>
        </p:spPr>
        <p:txBody>
          <a:bodyPr wrap="square" rtlCol="0">
            <a:spAutoFit/>
          </a:bodyPr>
          <a:lstStyle/>
          <a:p>
            <a:pPr algn="ctr"/>
            <a:r>
              <a:rPr lang="en-US" sz="4800" dirty="0"/>
              <a:t>+</a:t>
            </a:r>
          </a:p>
        </p:txBody>
      </p:sp>
      <p:sp>
        <p:nvSpPr>
          <p:cNvPr id="11" name="TextBox 10"/>
          <p:cNvSpPr txBox="1"/>
          <p:nvPr/>
        </p:nvSpPr>
        <p:spPr>
          <a:xfrm>
            <a:off x="7002996" y="4462538"/>
            <a:ext cx="1143000" cy="830997"/>
          </a:xfrm>
          <a:prstGeom prst="rect">
            <a:avLst/>
          </a:prstGeom>
          <a:noFill/>
        </p:spPr>
        <p:txBody>
          <a:bodyPr wrap="square" rtlCol="0">
            <a:spAutoFit/>
          </a:bodyPr>
          <a:lstStyle/>
          <a:p>
            <a:pPr algn="ctr"/>
            <a:r>
              <a:rPr lang="en-US" sz="4800" dirty="0"/>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106" y="3348732"/>
            <a:ext cx="1333500" cy="12934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0203" r="21212"/>
          <a:stretch/>
        </p:blipFill>
        <p:spPr>
          <a:xfrm>
            <a:off x="6883422" y="5445412"/>
            <a:ext cx="1320755" cy="1269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507696" y="5083206"/>
            <a:ext cx="2133600" cy="369332"/>
          </a:xfrm>
          <a:prstGeom prst="rect">
            <a:avLst/>
          </a:prstGeom>
          <a:noFill/>
        </p:spPr>
        <p:txBody>
          <a:bodyPr wrap="square" rtlCol="0">
            <a:spAutoFit/>
          </a:bodyPr>
          <a:lstStyle/>
          <a:p>
            <a:pPr algn="ctr"/>
            <a:r>
              <a:rPr lang="en-US" dirty="0"/>
              <a:t> </a:t>
            </a:r>
            <a:r>
              <a:rPr lang="en-US" b="1" dirty="0"/>
              <a:t>A Complete Meal!</a:t>
            </a:r>
          </a:p>
        </p:txBody>
      </p:sp>
      <p:pic>
        <p:nvPicPr>
          <p:cNvPr id="6" name="Slide 9">
            <a:hlinkClick r:id="" action="ppaction://media"/>
            <a:extLst>
              <a:ext uri="{FF2B5EF4-FFF2-40B4-BE49-F238E27FC236}">
                <a16:creationId xmlns:a16="http://schemas.microsoft.com/office/drawing/2014/main" id="{E239824A-F91B-5B8F-57CD-13D63354A2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8928" y="594016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MFBA Bra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FBA Brand" id="{D966BAB3-A39C-4EE0-914C-689162083717}" vid="{A378F295-1CD8-4002-B839-3D29185ABB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SMFBA Brand</Template>
  <TotalTime>3876</TotalTime>
  <Words>3743</Words>
  <Application>Microsoft Office PowerPoint</Application>
  <PresentationFormat>On-screen Show (4:3)</PresentationFormat>
  <Paragraphs>354</Paragraphs>
  <Slides>33</Slides>
  <Notes>4</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Helvetica</vt:lpstr>
      <vt:lpstr>Roboto</vt:lpstr>
      <vt:lpstr>Wingdings</vt:lpstr>
      <vt:lpstr>SMFBA Brand</vt:lpstr>
      <vt:lpstr>Summer Feeding</vt:lpstr>
      <vt:lpstr>What is the Summer Food Service Program (SFSP)? </vt:lpstr>
      <vt:lpstr>Sponsor / Site</vt:lpstr>
      <vt:lpstr>Site Responsibilities</vt:lpstr>
      <vt:lpstr>Staffing </vt:lpstr>
      <vt:lpstr>Meal Type and Time</vt:lpstr>
      <vt:lpstr>Meal Pattern</vt:lpstr>
      <vt:lpstr>Meal Ordering</vt:lpstr>
      <vt:lpstr>Meal Service</vt:lpstr>
      <vt:lpstr>Point of Service Meal Counting</vt:lpstr>
      <vt:lpstr>Daily Meal Count Form</vt:lpstr>
      <vt:lpstr>Daily Meal Count Form - Example</vt:lpstr>
      <vt:lpstr>Things you can do to improve Meal Count Quality</vt:lpstr>
      <vt:lpstr>Block and Fraudulent Claiming</vt:lpstr>
      <vt:lpstr>Red Flags for Block Claiming</vt:lpstr>
      <vt:lpstr>Meal Count Submission</vt:lpstr>
      <vt:lpstr>Changes to mealtime</vt:lpstr>
      <vt:lpstr>Share Table &amp; Leftovers</vt:lpstr>
      <vt:lpstr>Mandatory Signs </vt:lpstr>
      <vt:lpstr>Civil Rights/Non-discrimination</vt:lpstr>
      <vt:lpstr>Food Safety</vt:lpstr>
      <vt:lpstr>Food Safety- Cold Storage</vt:lpstr>
      <vt:lpstr>Food Safety – Hot meals &amp;  Cambros</vt:lpstr>
      <vt:lpstr>Food Safety- Hot Meals Continued</vt:lpstr>
      <vt:lpstr>Food  Safety - Temperature Log</vt:lpstr>
      <vt:lpstr>Reporting a Food Safety Issue</vt:lpstr>
      <vt:lpstr>Food Safety - Main Points</vt:lpstr>
      <vt:lpstr>Getting Kids to your Summer Feeding Program!</vt:lpstr>
      <vt:lpstr>Agency Partner Monitoring Visits</vt:lpstr>
      <vt:lpstr>Agency Partner Monitoring Visits</vt:lpstr>
      <vt:lpstr>Signatures &amp; Forms needed </vt:lpstr>
      <vt:lpstr>Contact Us: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Feeding</dc:title>
  <dc:creator>smlopez</dc:creator>
  <cp:lastModifiedBy>Cheyann Pham</cp:lastModifiedBy>
  <cp:revision>217</cp:revision>
  <cp:lastPrinted>2019-04-05T17:54:48Z</cp:lastPrinted>
  <dcterms:created xsi:type="dcterms:W3CDTF">2015-03-26T19:18:39Z</dcterms:created>
  <dcterms:modified xsi:type="dcterms:W3CDTF">2023-04-26T18:32:09Z</dcterms:modified>
</cp:coreProperties>
</file>