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56" r:id="rId2"/>
    <p:sldId id="258" r:id="rId3"/>
    <p:sldId id="282" r:id="rId4"/>
    <p:sldId id="283" r:id="rId5"/>
    <p:sldId id="257" r:id="rId6"/>
    <p:sldId id="284" r:id="rId7"/>
    <p:sldId id="259" r:id="rId8"/>
    <p:sldId id="285" r:id="rId9"/>
    <p:sldId id="286" r:id="rId10"/>
    <p:sldId id="262" r:id="rId11"/>
    <p:sldId id="287" r:id="rId12"/>
    <p:sldId id="261" r:id="rId13"/>
    <p:sldId id="264" r:id="rId14"/>
    <p:sldId id="263" r:id="rId15"/>
    <p:sldId id="288" r:id="rId16"/>
    <p:sldId id="265" r:id="rId17"/>
    <p:sldId id="290" r:id="rId18"/>
    <p:sldId id="266" r:id="rId19"/>
    <p:sldId id="289" r:id="rId20"/>
    <p:sldId id="270" r:id="rId21"/>
    <p:sldId id="268" r:id="rId22"/>
    <p:sldId id="280" r:id="rId23"/>
    <p:sldId id="281"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C3ED"/>
    <a:srgbClr val="F5871F"/>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007" autoAdjust="0"/>
  </p:normalViewPr>
  <p:slideViewPr>
    <p:cSldViewPr snapToGrid="0">
      <p:cViewPr varScale="1">
        <p:scale>
          <a:sx n="71" d="100"/>
          <a:sy n="71" d="100"/>
        </p:scale>
        <p:origin x="147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5138"/>
          </a:xfrm>
          <a:prstGeom prst="rect">
            <a:avLst/>
          </a:prstGeom>
        </p:spPr>
        <p:txBody>
          <a:bodyPr vert="horz" lIns="91427" tIns="45713" rIns="91427" bIns="45713" rtlCol="0"/>
          <a:lstStyle>
            <a:lvl1pPr algn="r">
              <a:defRPr sz="1200"/>
            </a:lvl1pPr>
          </a:lstStyle>
          <a:p>
            <a:fld id="{D044D443-57C1-49FE-8AE0-8E66F29DDACB}" type="datetimeFigureOut">
              <a:rPr lang="en-US" smtClean="0"/>
              <a:t>1/23/2023</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27" tIns="45713" rIns="91427" bIns="45713" rtlCol="0" anchor="b"/>
          <a:lstStyle>
            <a:lvl1pPr algn="r">
              <a:defRPr sz="1200"/>
            </a:lvl1pPr>
          </a:lstStyle>
          <a:p>
            <a:fld id="{89B16765-7412-4D84-BB02-0729F1FDD982}" type="slidenum">
              <a:rPr lang="en-US" smtClean="0"/>
              <a:t>‹#›</a:t>
            </a:fld>
            <a:endParaRPr lang="en-US"/>
          </a:p>
        </p:txBody>
      </p:sp>
    </p:spTree>
    <p:extLst>
      <p:ext uri="{BB962C8B-B14F-4D97-AF65-F5344CB8AC3E}">
        <p14:creationId xmlns:p14="http://schemas.microsoft.com/office/powerpoint/2010/main" val="2457889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idx="1"/>
          </p:nvPr>
        </p:nvSpPr>
        <p:spPr>
          <a:xfrm>
            <a:off x="3970734" y="0"/>
            <a:ext cx="3038145" cy="465743"/>
          </a:xfrm>
          <a:prstGeom prst="rect">
            <a:avLst/>
          </a:prstGeom>
        </p:spPr>
        <p:txBody>
          <a:bodyPr vert="horz" lIns="88139" tIns="44070" rIns="88139" bIns="44070" rtlCol="0"/>
          <a:lstStyle>
            <a:lvl1pPr algn="r">
              <a:defRPr sz="1200"/>
            </a:lvl1pPr>
          </a:lstStyle>
          <a:p>
            <a:fld id="{C58EB136-100F-462D-9256-8530837B29C1}" type="datetimeFigureOut">
              <a:rPr lang="en-US" smtClean="0"/>
              <a:t>1/23/2023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88139" tIns="44070" rIns="88139" bIns="44070" rtlCol="0" anchor="ctr"/>
          <a:lstStyle/>
          <a:p>
            <a:endParaRPr lang="en-US"/>
          </a:p>
        </p:txBody>
      </p:sp>
      <p:sp>
        <p:nvSpPr>
          <p:cNvPr id="5" name="Notes Placeholder 4"/>
          <p:cNvSpPr>
            <a:spLocks noGrp="1"/>
          </p:cNvSpPr>
          <p:nvPr>
            <p:ph type="body" sz="quarter" idx="3"/>
          </p:nvPr>
        </p:nvSpPr>
        <p:spPr>
          <a:xfrm>
            <a:off x="701345" y="4474508"/>
            <a:ext cx="5607711" cy="3659842"/>
          </a:xfrm>
          <a:prstGeom prst="rect">
            <a:avLst/>
          </a:prstGeom>
        </p:spPr>
        <p:txBody>
          <a:bodyPr vert="horz" lIns="88139" tIns="44070" rIns="88139" bIns="440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830658"/>
            <a:ext cx="3038145" cy="465742"/>
          </a:xfrm>
          <a:prstGeom prst="rect">
            <a:avLst/>
          </a:prstGeom>
        </p:spPr>
        <p:txBody>
          <a:bodyPr vert="horz" lIns="88139" tIns="44070" rIns="88139" bIns="44070" rtlCol="0" anchor="b"/>
          <a:lstStyle>
            <a:lvl1pPr algn="r">
              <a:defRPr sz="1200"/>
            </a:lvl1pPr>
          </a:lstStyle>
          <a:p>
            <a:fld id="{683E21EE-3FD4-4179-B096-D75334CECD71}" type="slidenum">
              <a:rPr lang="en-US" smtClean="0"/>
              <a:t>‹#›</a:t>
            </a:fld>
            <a:endParaRPr lang="en-US"/>
          </a:p>
        </p:txBody>
      </p:sp>
    </p:spTree>
    <p:extLst>
      <p:ext uri="{BB962C8B-B14F-4D97-AF65-F5344CB8AC3E}">
        <p14:creationId xmlns:p14="http://schemas.microsoft.com/office/powerpoint/2010/main" val="1120124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5DE1885-FEB1-41B4-A0EC-65B1EB413899}"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282422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DE1885-FEB1-41B4-A0EC-65B1EB413899}"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2855697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DE1885-FEB1-41B4-A0EC-65B1EB413899}"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1628421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4" name="Rectangle 3"/>
          <p:cNvSpPr/>
          <p:nvPr/>
        </p:nvSpPr>
        <p:spPr>
          <a:xfrm>
            <a:off x="8305800" y="304800"/>
            <a:ext cx="304800" cy="304800"/>
          </a:xfrm>
          <a:prstGeom prst="rect">
            <a:avLst/>
          </a:prstGeom>
          <a:solidFill>
            <a:srgbClr val="E979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65" charset="-128"/>
            </a:endParaRPr>
          </a:p>
        </p:txBody>
      </p:sp>
      <p:sp>
        <p:nvSpPr>
          <p:cNvPr id="5" name="Rectangle 4"/>
          <p:cNvSpPr/>
          <p:nvPr/>
        </p:nvSpPr>
        <p:spPr>
          <a:xfrm>
            <a:off x="685800" y="1143000"/>
            <a:ext cx="304800" cy="152400"/>
          </a:xfrm>
          <a:prstGeom prst="rect">
            <a:avLst/>
          </a:prstGeom>
          <a:solidFill>
            <a:srgbClr val="E979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65" charset="-128"/>
            </a:endParaRPr>
          </a:p>
        </p:txBody>
      </p:sp>
      <p:sp>
        <p:nvSpPr>
          <p:cNvPr id="6" name="Rounded Rectangle 16"/>
          <p:cNvSpPr>
            <a:spLocks noChangeArrowheads="1"/>
          </p:cNvSpPr>
          <p:nvPr/>
        </p:nvSpPr>
        <p:spPr bwMode="auto">
          <a:xfrm>
            <a:off x="685800" y="304800"/>
            <a:ext cx="7924800" cy="990600"/>
          </a:xfrm>
          <a:prstGeom prst="roundRect">
            <a:avLst>
              <a:gd name="adj" fmla="val 16667"/>
            </a:avLst>
          </a:prstGeom>
          <a:solidFill>
            <a:srgbClr val="E97900"/>
          </a:solidFill>
          <a:ln>
            <a:noFill/>
          </a:ln>
          <a:extLst>
            <a:ext uri="{91240B29-F687-4F45-9708-019B960494DF}">
              <a14:hiddenLine xmlns:a14="http://schemas.microsoft.com/office/drawing/2010/main" w="15875">
                <a:solidFill>
                  <a:srgbClr val="000000"/>
                </a:solidFill>
                <a:round/>
                <a:headEnd/>
                <a:tailEnd/>
              </a14:hiddenLine>
            </a:ext>
          </a:extLst>
        </p:spPr>
        <p:txBody>
          <a:bodyPr anchor="ctr"/>
          <a:lstStyle>
            <a:lvl1pPr>
              <a:defRPr>
                <a:solidFill>
                  <a:schemeClr val="tx1"/>
                </a:solidFill>
                <a:latin typeface="Arial" panose="020B0604020202020204" pitchFamily="34" charset="0"/>
                <a:ea typeface="Osaka"/>
                <a:cs typeface="Osaka"/>
              </a:defRPr>
            </a:lvl1pPr>
            <a:lvl2pPr marL="742950" indent="-285750">
              <a:defRPr>
                <a:solidFill>
                  <a:schemeClr val="tx1"/>
                </a:solidFill>
                <a:latin typeface="Arial" panose="020B0604020202020204" pitchFamily="34" charset="0"/>
                <a:ea typeface="Osaka"/>
                <a:cs typeface="Osaka"/>
              </a:defRPr>
            </a:lvl2pPr>
            <a:lvl3pPr marL="1143000" indent="-228600">
              <a:defRPr>
                <a:solidFill>
                  <a:schemeClr val="tx1"/>
                </a:solidFill>
                <a:latin typeface="Arial" panose="020B0604020202020204" pitchFamily="34" charset="0"/>
                <a:ea typeface="Osaka"/>
                <a:cs typeface="Osaka"/>
              </a:defRPr>
            </a:lvl3pPr>
            <a:lvl4pPr marL="1600200" indent="-228600">
              <a:defRPr>
                <a:solidFill>
                  <a:schemeClr val="tx1"/>
                </a:solidFill>
                <a:latin typeface="Arial" panose="020B0604020202020204" pitchFamily="34" charset="0"/>
                <a:ea typeface="Osaka"/>
                <a:cs typeface="Osaka"/>
              </a:defRPr>
            </a:lvl4pPr>
            <a:lvl5pPr marL="2057400" indent="-228600">
              <a:defRPr>
                <a:solidFill>
                  <a:schemeClr val="tx1"/>
                </a:solidFill>
                <a:latin typeface="Arial" panose="020B0604020202020204" pitchFamily="34" charset="0"/>
                <a:ea typeface="Osaka"/>
                <a:cs typeface="Osaka"/>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a:cs typeface="Osaka"/>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a:cs typeface="Osaka"/>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a:cs typeface="Osaka"/>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a:cs typeface="Osaka"/>
              </a:defRPr>
            </a:lvl9pPr>
          </a:lstStyle>
          <a:p>
            <a:pPr algn="ctr" eaLnBrk="1" hangingPunct="1"/>
            <a:endParaRPr lang="en-US" altLang="en-US">
              <a:solidFill>
                <a:srgbClr val="FFFFFF"/>
              </a:solidFill>
              <a:latin typeface="Calibri" panose="020F0502020204030204" pitchFamily="34" charset="0"/>
              <a:ea typeface="MS PGothic" panose="020B0600070205080204" pitchFamily="34" charset="-128"/>
            </a:endParaRPr>
          </a:p>
        </p:txBody>
      </p:sp>
      <p:sp>
        <p:nvSpPr>
          <p:cNvPr id="7" name="Title 1"/>
          <p:cNvSpPr>
            <a:spLocks noGrp="1"/>
          </p:cNvSpPr>
          <p:nvPr>
            <p:ph type="title"/>
          </p:nvPr>
        </p:nvSpPr>
        <p:spPr>
          <a:xfrm>
            <a:off x="762000" y="304800"/>
            <a:ext cx="7772400" cy="914400"/>
          </a:xfrm>
        </p:spPr>
        <p:txBody>
          <a:bodyPr/>
          <a:lstStyle>
            <a:lvl1pPr algn="l">
              <a:defRPr>
                <a:solidFill>
                  <a:schemeClr val="bg1"/>
                </a:solidFill>
                <a:latin typeface="Helvetica" pitchFamily="34" charset="0"/>
              </a:defRPr>
            </a:lvl1pPr>
          </a:lstStyle>
          <a:p>
            <a:r>
              <a:rPr lang="en-US"/>
              <a:t>Click to edit Master title style</a:t>
            </a:r>
          </a:p>
        </p:txBody>
      </p:sp>
      <p:sp>
        <p:nvSpPr>
          <p:cNvPr id="8" name="Content Placeholder 2"/>
          <p:cNvSpPr>
            <a:spLocks noGrp="1"/>
          </p:cNvSpPr>
          <p:nvPr>
            <p:ph idx="1"/>
          </p:nvPr>
        </p:nvSpPr>
        <p:spPr>
          <a:xfrm>
            <a:off x="685800" y="1371600"/>
            <a:ext cx="7848600" cy="4190999"/>
          </a:xfrm>
        </p:spPr>
        <p:txBody>
          <a:bodyPr/>
          <a:lstStyle>
            <a:lvl1pPr>
              <a:defRPr baseline="0">
                <a:solidFill>
                  <a:srgbClr val="53682B"/>
                </a:solidFill>
                <a:latin typeface="Helvetica" pitchFamily="34" charset="0"/>
              </a:defRPr>
            </a:lvl1pPr>
          </a:lstStyle>
          <a:p>
            <a:pPr lvl="0"/>
            <a:r>
              <a:rPr lang="en-US"/>
              <a:t>Click to edit Master text styles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5582" y="5182775"/>
            <a:ext cx="2062283" cy="1593582"/>
          </a:xfrm>
          <a:prstGeom prst="rect">
            <a:avLst/>
          </a:prstGeom>
        </p:spPr>
      </p:pic>
    </p:spTree>
    <p:extLst>
      <p:ext uri="{BB962C8B-B14F-4D97-AF65-F5344CB8AC3E}">
        <p14:creationId xmlns:p14="http://schemas.microsoft.com/office/powerpoint/2010/main" val="4089048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DE1885-FEB1-41B4-A0EC-65B1EB413899}"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67733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DE1885-FEB1-41B4-A0EC-65B1EB413899}"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4100984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DE1885-FEB1-41B4-A0EC-65B1EB413899}" type="datetimeFigureOut">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3815684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DE1885-FEB1-41B4-A0EC-65B1EB413899}" type="datetimeFigureOut">
              <a:rPr lang="en-US" smtClean="0"/>
              <a:pPr/>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777663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DE1885-FEB1-41B4-A0EC-65B1EB413899}" type="datetimeFigureOut">
              <a:rPr lang="en-US" smtClean="0"/>
              <a:pPr/>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2493265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E1885-FEB1-41B4-A0EC-65B1EB413899}" type="datetimeFigureOut">
              <a:rPr lang="en-US" smtClean="0"/>
              <a:pPr/>
              <a:t>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2461997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DE1885-FEB1-41B4-A0EC-65B1EB413899}" type="datetimeFigureOut">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1147240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DE1885-FEB1-41B4-A0EC-65B1EB413899}" type="datetimeFigureOut">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244178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E1885-FEB1-41B4-A0EC-65B1EB413899}" type="datetimeFigureOut">
              <a:rPr lang="en-US" smtClean="0"/>
              <a:pPr/>
              <a:t>1/23/2023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C4BCF-387C-49A5-BD80-4CEDA33604E5}" type="slidenum">
              <a:rPr lang="en-US" smtClean="0"/>
              <a:pPr/>
              <a:t>‹#›</a:t>
            </a:fld>
            <a:endParaRPr lang="en-US"/>
          </a:p>
        </p:txBody>
      </p:sp>
    </p:spTree>
    <p:extLst>
      <p:ext uri="{BB962C8B-B14F-4D97-AF65-F5344CB8AC3E}">
        <p14:creationId xmlns:p14="http://schemas.microsoft.com/office/powerpoint/2010/main" val="40345207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forms.office.com/r/G3Q0mNhp8s" TargetMode="External"/><Relationship Id="rId2" Type="http://schemas.openxmlformats.org/officeDocument/2006/relationships/hyperlink" Target="https://forms.office.com/Pages/ResponsePage.aspx?id=h7qECWZDtU6sbvr1OPMDPP3_dhvIq0dMsDSmcRUWJFNUQTJCMTBRVjVJS1VLUjVGTFRaMVFKNExWSS4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mailto:tlmasias@firstfoodbank.org" TargetMode="External"/><Relationship Id="rId3" Type="http://schemas.openxmlformats.org/officeDocument/2006/relationships/hyperlink" Target="mailto:agandarilla@stmarysfoodbank.org" TargetMode="External"/><Relationship Id="rId7" Type="http://schemas.openxmlformats.org/officeDocument/2006/relationships/hyperlink" Target="mailto:drobinson@stmarysfood.org" TargetMode="External"/><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hyperlink" Target="mailto:cdavis@stmarysfoodbank.org" TargetMode="External"/><Relationship Id="rId5" Type="http://schemas.openxmlformats.org/officeDocument/2006/relationships/hyperlink" Target="mailto:bcamacho@stmarysfoodbank.org" TargetMode="External"/><Relationship Id="rId4" Type="http://schemas.openxmlformats.org/officeDocument/2006/relationships/hyperlink" Target="mailto:amartinez@stmarysfoodbank.or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F07ABD8-1689-461A-AE7B-D067A7B2D97E}"/>
              </a:ext>
            </a:extLst>
          </p:cNvPr>
          <p:cNvSpPr>
            <a:spLocks noGrp="1"/>
          </p:cNvSpPr>
          <p:nvPr>
            <p:ph type="ctrTitle"/>
          </p:nvPr>
        </p:nvSpPr>
        <p:spPr>
          <a:xfrm>
            <a:off x="1107347" y="560300"/>
            <a:ext cx="7927596" cy="1008441"/>
          </a:xfrm>
        </p:spPr>
        <p:txBody>
          <a:bodyPr>
            <a:normAutofit/>
          </a:bodyPr>
          <a:lstStyle/>
          <a:p>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St. Mary’s Food Bank Alliance</a:t>
            </a:r>
          </a:p>
        </p:txBody>
      </p:sp>
      <p:sp>
        <p:nvSpPr>
          <p:cNvPr id="10" name="Date Placeholder 9">
            <a:extLst>
              <a:ext uri="{FF2B5EF4-FFF2-40B4-BE49-F238E27FC236}">
                <a16:creationId xmlns:a16="http://schemas.microsoft.com/office/drawing/2014/main" id="{F49C8655-79BA-48C7-A7C1-6F9B0F335F4B}"/>
              </a:ext>
            </a:extLst>
          </p:cNvPr>
          <p:cNvSpPr>
            <a:spLocks noGrp="1"/>
          </p:cNvSpPr>
          <p:nvPr>
            <p:ph type="dt" sz="half" idx="10"/>
          </p:nvPr>
        </p:nvSpPr>
        <p:spPr/>
        <p:txBody>
          <a:bodyPr/>
          <a:lstStyle/>
          <a:p>
            <a:r>
              <a:rPr lang="en-US" dirty="0"/>
              <a:t>Revised: </a:t>
            </a:r>
            <a:fld id="{1E7371A1-B357-4426-8414-1ECB508656A0}" type="datetime1">
              <a:rPr lang="en-US" smtClean="0"/>
              <a:t>1/23/2023</a:t>
            </a:fld>
            <a:endParaRPr lang="en-US" dirty="0"/>
          </a:p>
        </p:txBody>
      </p:sp>
      <p:sp>
        <p:nvSpPr>
          <p:cNvPr id="7" name="TextBox 6">
            <a:extLst>
              <a:ext uri="{FF2B5EF4-FFF2-40B4-BE49-F238E27FC236}">
                <a16:creationId xmlns:a16="http://schemas.microsoft.com/office/drawing/2014/main" id="{773DA8B0-384F-4022-9970-79A2C6368B09}"/>
              </a:ext>
            </a:extLst>
          </p:cNvPr>
          <p:cNvSpPr txBox="1"/>
          <p:nvPr/>
        </p:nvSpPr>
        <p:spPr>
          <a:xfrm>
            <a:off x="2306972" y="1824416"/>
            <a:ext cx="6660859" cy="2308324"/>
          </a:xfrm>
          <a:prstGeom prst="rect">
            <a:avLst/>
          </a:prstGeom>
          <a:solidFill>
            <a:srgbClr val="F5871F"/>
          </a:solidFill>
        </p:spPr>
        <p:txBody>
          <a:bodyPr wrap="square">
            <a:spAutoFit/>
          </a:bodyPr>
          <a:lstStyle/>
          <a:p>
            <a:pPr algn="ctr"/>
            <a:r>
              <a:rPr 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Food Safety Training Guide for </a:t>
            </a:r>
          </a:p>
          <a:p>
            <a:pPr algn="ctr"/>
            <a:r>
              <a:rPr 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Child Nutrition </a:t>
            </a:r>
          </a:p>
          <a:p>
            <a:pPr algn="ctr"/>
            <a:r>
              <a:rPr 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Program Partners</a:t>
            </a:r>
            <a:endParaRPr lang="en-US"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35088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311" y="44871"/>
            <a:ext cx="7969022" cy="738664"/>
          </a:xfrm>
          <a:solidFill>
            <a:srgbClr val="F5871F"/>
          </a:solidFill>
          <a:ln>
            <a:solidFill>
              <a:srgbClr val="F5871F"/>
            </a:solidFill>
          </a:ln>
        </p:spPr>
        <p:txBody>
          <a:bodyPr>
            <a:noAutofit/>
          </a:bodyPr>
          <a:lstStyle/>
          <a:p>
            <a:r>
              <a:rPr lang="en-US" sz="2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Receiving and Storing Food Safely </a:t>
            </a:r>
            <a:endParaRPr lang="en-US"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446495" y="1667383"/>
            <a:ext cx="4386724" cy="4511349"/>
          </a:xfrm>
        </p:spPr>
        <p:txBody>
          <a:bodyPr>
            <a:noAutofit/>
          </a:bodyPr>
          <a:lstStyle/>
          <a:p>
            <a:pPr lvl="0"/>
            <a:r>
              <a:rPr lang="en-US" sz="2000" dirty="0">
                <a:latin typeface="Arial" panose="020B0604020202020204" pitchFamily="34" charset="0"/>
                <a:cs typeface="Arial" panose="020B0604020202020204" pitchFamily="34" charset="0"/>
              </a:rPr>
              <a:t>Store food only in designated food storage areas.</a:t>
            </a:r>
          </a:p>
          <a:p>
            <a:r>
              <a:rPr lang="en-US" sz="2000" dirty="0">
                <a:latin typeface="Arial" panose="020B0604020202020204" pitchFamily="34" charset="0"/>
                <a:cs typeface="Arial" panose="020B0604020202020204" pitchFamily="34" charset="0"/>
              </a:rPr>
              <a:t>Store food only in containers made for food storage.</a:t>
            </a:r>
          </a:p>
          <a:p>
            <a:pPr lvl="0"/>
            <a:r>
              <a:rPr lang="en-US" sz="2000" dirty="0">
                <a:latin typeface="Arial" panose="020B0604020202020204" pitchFamily="34" charset="0"/>
                <a:cs typeface="Arial" panose="020B0604020202020204" pitchFamily="34" charset="0"/>
              </a:rPr>
              <a:t>Keep food at least 6 inches off of the floor.  Never store food on the floor.</a:t>
            </a:r>
          </a:p>
          <a:p>
            <a:pPr lvl="0"/>
            <a:r>
              <a:rPr lang="en-US" sz="2000" dirty="0">
                <a:latin typeface="Arial" panose="020B0604020202020204" pitchFamily="34" charset="0"/>
                <a:cs typeface="Arial" panose="020B0604020202020204" pitchFamily="34" charset="0"/>
              </a:rPr>
              <a:t>Store food 18 inches away from the walls.</a:t>
            </a:r>
          </a:p>
          <a:p>
            <a:pPr lvl="0"/>
            <a:r>
              <a:rPr lang="en-US" sz="2000" dirty="0">
                <a:latin typeface="Arial" panose="020B0604020202020204" pitchFamily="34" charset="0"/>
                <a:cs typeface="Arial" panose="020B0604020202020204" pitchFamily="34" charset="0"/>
              </a:rPr>
              <a:t>Store ready-to-eat foods above raw meats, seafood, and poultry.</a:t>
            </a:r>
          </a:p>
        </p:txBody>
      </p:sp>
      <p:sp>
        <p:nvSpPr>
          <p:cNvPr id="4" name="Content Placeholder 2">
            <a:extLst>
              <a:ext uri="{FF2B5EF4-FFF2-40B4-BE49-F238E27FC236}">
                <a16:creationId xmlns:a16="http://schemas.microsoft.com/office/drawing/2014/main" id="{25116558-6E0B-9683-CE0B-37B4563D6818}"/>
              </a:ext>
            </a:extLst>
          </p:cNvPr>
          <p:cNvSpPr txBox="1">
            <a:spLocks/>
          </p:cNvSpPr>
          <p:nvPr/>
        </p:nvSpPr>
        <p:spPr>
          <a:xfrm>
            <a:off x="1890736" y="1075421"/>
            <a:ext cx="6336171" cy="300076"/>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9600" b="1" dirty="0">
                <a:latin typeface="Arial" panose="020B0604020202020204" pitchFamily="34" charset="0"/>
                <a:cs typeface="Arial" panose="020B0604020202020204" pitchFamily="34" charset="0"/>
              </a:rPr>
              <a:t>General Food Storage Guidelines</a:t>
            </a:r>
            <a:endParaRPr lang="en-US" sz="96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814935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311" y="44871"/>
            <a:ext cx="7969022" cy="738664"/>
          </a:xfrm>
          <a:solidFill>
            <a:srgbClr val="F5871F"/>
          </a:solidFill>
          <a:ln>
            <a:solidFill>
              <a:srgbClr val="F5871F"/>
            </a:solidFill>
          </a:ln>
        </p:spPr>
        <p:txBody>
          <a:bodyPr>
            <a:noAutofit/>
          </a:bodyPr>
          <a:lstStyle/>
          <a:p>
            <a:r>
              <a:rPr lang="en-US" sz="2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Receiving and Storing Food Safely </a:t>
            </a:r>
            <a:endParaRPr lang="en-US"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0736" y="1075421"/>
            <a:ext cx="6336171" cy="300076"/>
          </a:xfrm>
        </p:spPr>
        <p:txBody>
          <a:bodyPr>
            <a:normAutofit fontScale="25000" lnSpcReduction="20000"/>
          </a:bodyPr>
          <a:lstStyle/>
          <a:p>
            <a:pPr marL="0" indent="0" algn="ctr">
              <a:buNone/>
            </a:pPr>
            <a:r>
              <a:rPr lang="en-US" sz="9600" b="1" dirty="0">
                <a:latin typeface="Arial" panose="020B0604020202020204" pitchFamily="34" charset="0"/>
                <a:cs typeface="Arial" panose="020B0604020202020204" pitchFamily="34" charset="0"/>
              </a:rPr>
              <a:t>Other Food Safety Issues</a:t>
            </a:r>
            <a:endParaRPr lang="en-US" sz="9600" dirty="0">
              <a:latin typeface="Arial" panose="020B0604020202020204" pitchFamily="34" charset="0"/>
              <a:cs typeface="Arial" panose="020B0604020202020204" pitchFamily="34" charset="0"/>
            </a:endParaRPr>
          </a:p>
          <a:p>
            <a:pPr marL="0" indent="0">
              <a:buNone/>
            </a:pPr>
            <a:endParaRPr lang="en-US" dirty="0"/>
          </a:p>
        </p:txBody>
      </p:sp>
      <p:sp>
        <p:nvSpPr>
          <p:cNvPr id="9" name="TextBox 8">
            <a:extLst>
              <a:ext uri="{FF2B5EF4-FFF2-40B4-BE49-F238E27FC236}">
                <a16:creationId xmlns:a16="http://schemas.microsoft.com/office/drawing/2014/main" id="{000FCB15-EC91-49F4-BA73-20DCA9261C43}"/>
              </a:ext>
            </a:extLst>
          </p:cNvPr>
          <p:cNvSpPr txBox="1"/>
          <p:nvPr/>
        </p:nvSpPr>
        <p:spPr>
          <a:xfrm>
            <a:off x="4303552" y="1785334"/>
            <a:ext cx="4395831" cy="3847207"/>
          </a:xfrm>
          <a:prstGeom prst="rect">
            <a:avLst/>
          </a:prstGeom>
          <a:noFill/>
        </p:spPr>
        <p:txBody>
          <a:bodyPr wrap="square">
            <a:spAutoFit/>
          </a:bodyPr>
          <a:lstStyle/>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If SMFBA becomes aware of any food recalls that affect the food it provides to your program, your Site Specialist will contact you.</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For short-coded product (such as milk), follow the first-expired, first-out method.  For all other products use the first-in, first-out method.  </a:t>
            </a:r>
          </a:p>
          <a:p>
            <a:pPr marL="285750" lvl="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Shelf-life dates for foods you receive from SMFBA can be requested from your Site Specialist, if needed.</a:t>
            </a:r>
          </a:p>
          <a:p>
            <a:pPr lvl="0"/>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5690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090" y="119642"/>
            <a:ext cx="7969828" cy="1076769"/>
          </a:xfrm>
          <a:solidFill>
            <a:srgbClr val="F5871F"/>
          </a:solidFill>
          <a:ln>
            <a:solidFill>
              <a:srgbClr val="F5871F"/>
            </a:solidFill>
          </a:ln>
        </p:spPr>
        <p:txBody>
          <a:bodyPr>
            <a:normAutofit/>
          </a:bodyPr>
          <a:lstStyle/>
          <a:p>
            <a:pPr>
              <a:lnSpc>
                <a:spcPct val="100000"/>
              </a:lnSpc>
            </a:pP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Maintaining Food Temperature</a:t>
            </a:r>
            <a:endParaRPr lang="en-US" sz="13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46925" y="2194484"/>
            <a:ext cx="4093827" cy="4113006"/>
          </a:xfrm>
        </p:spPr>
        <p:txBody>
          <a:bodyPr>
            <a:normAutofit fontScale="32500" lnSpcReduction="20000"/>
          </a:bodyPr>
          <a:lstStyle/>
          <a:p>
            <a:pPr lvl="0">
              <a:lnSpc>
                <a:spcPct val="100000"/>
              </a:lnSpc>
              <a:spcBef>
                <a:spcPts val="0"/>
              </a:spcBef>
              <a:spcAft>
                <a:spcPts val="1200"/>
              </a:spcAft>
            </a:pPr>
            <a:r>
              <a:rPr lang="en-US" sz="5500" dirty="0">
                <a:latin typeface="Arial" panose="020B0604020202020204" pitchFamily="34" charset="0"/>
                <a:cs typeface="Arial" panose="020B0604020202020204" pitchFamily="34" charset="0"/>
              </a:rPr>
              <a:t>Refrigerated foods (including cut produce) must be kept at 41</a:t>
            </a:r>
            <a:r>
              <a:rPr lang="en-US" sz="5500" dirty="0">
                <a:effectLst/>
                <a:latin typeface="Arial" panose="020B0604020202020204" pitchFamily="34" charset="0"/>
                <a:cs typeface="Arial" panose="020B0604020202020204" pitchFamily="34" charset="0"/>
              </a:rPr>
              <a:t>˚F </a:t>
            </a:r>
            <a:r>
              <a:rPr lang="en-US" sz="5500" dirty="0">
                <a:latin typeface="Arial" panose="020B0604020202020204" pitchFamily="34" charset="0"/>
                <a:cs typeface="Arial" panose="020B0604020202020204" pitchFamily="34" charset="0"/>
              </a:rPr>
              <a:t>or lower.</a:t>
            </a:r>
          </a:p>
          <a:p>
            <a:pPr lvl="0">
              <a:lnSpc>
                <a:spcPct val="100000"/>
              </a:lnSpc>
              <a:spcBef>
                <a:spcPts val="0"/>
              </a:spcBef>
              <a:spcAft>
                <a:spcPts val="1200"/>
              </a:spcAft>
            </a:pPr>
            <a:r>
              <a:rPr lang="en-US" sz="5500" dirty="0">
                <a:latin typeface="Arial" panose="020B0604020202020204" pitchFamily="34" charset="0"/>
                <a:cs typeface="Arial" panose="020B0604020202020204" pitchFamily="34" charset="0"/>
              </a:rPr>
              <a:t>Hot foods must be kept at 135</a:t>
            </a:r>
            <a:r>
              <a:rPr lang="en-US" sz="5500" dirty="0">
                <a:effectLst/>
                <a:latin typeface="Arial" panose="020B0604020202020204" pitchFamily="34" charset="0"/>
                <a:cs typeface="Arial" panose="020B0604020202020204" pitchFamily="34" charset="0"/>
              </a:rPr>
              <a:t>˚F </a:t>
            </a:r>
            <a:r>
              <a:rPr lang="en-US" sz="5500" dirty="0">
                <a:latin typeface="Arial" panose="020B0604020202020204" pitchFamily="34" charset="0"/>
                <a:cs typeface="Arial" panose="020B0604020202020204" pitchFamily="34" charset="0"/>
              </a:rPr>
              <a:t>or higher.</a:t>
            </a:r>
          </a:p>
          <a:p>
            <a:pPr lvl="0">
              <a:lnSpc>
                <a:spcPct val="100000"/>
              </a:lnSpc>
              <a:spcBef>
                <a:spcPts val="0"/>
              </a:spcBef>
              <a:spcAft>
                <a:spcPts val="1200"/>
              </a:spcAft>
            </a:pPr>
            <a:r>
              <a:rPr lang="en-US" sz="5500" dirty="0">
                <a:latin typeface="Arial" panose="020B0604020202020204" pitchFamily="34" charset="0"/>
                <a:cs typeface="Arial" panose="020B0604020202020204" pitchFamily="34" charset="0"/>
              </a:rPr>
              <a:t>Frozen foods must be kept frozen solid, recommended 0</a:t>
            </a:r>
            <a:r>
              <a:rPr lang="en-US" sz="5500" dirty="0">
                <a:effectLst/>
                <a:latin typeface="Arial" panose="020B0604020202020204" pitchFamily="34" charset="0"/>
                <a:cs typeface="Arial" panose="020B0604020202020204" pitchFamily="34" charset="0"/>
              </a:rPr>
              <a:t>˚F </a:t>
            </a:r>
            <a:r>
              <a:rPr lang="en-US" sz="5500" dirty="0">
                <a:latin typeface="Arial" panose="020B0604020202020204" pitchFamily="34" charset="0"/>
                <a:cs typeface="Arial" panose="020B0604020202020204" pitchFamily="34" charset="0"/>
              </a:rPr>
              <a:t>or lower.</a:t>
            </a:r>
          </a:p>
          <a:p>
            <a:pPr>
              <a:lnSpc>
                <a:spcPct val="100000"/>
              </a:lnSpc>
              <a:spcBef>
                <a:spcPts val="0"/>
              </a:spcBef>
              <a:spcAft>
                <a:spcPts val="1200"/>
              </a:spcAft>
            </a:pPr>
            <a:r>
              <a:rPr lang="en-US" sz="5500" dirty="0">
                <a:latin typeface="Arial" panose="020B0604020202020204" pitchFamily="34" charset="0"/>
                <a:cs typeface="Arial" panose="020B0604020202020204" pitchFamily="34" charset="0"/>
              </a:rPr>
              <a:t>Whole produce (like apples, bananas) must be kept at d</a:t>
            </a:r>
            <a:r>
              <a:rPr lang="en-US" sz="5500" dirty="0">
                <a:effectLst/>
                <a:latin typeface="Arial" panose="020B0604020202020204" pitchFamily="34" charset="0"/>
                <a:cs typeface="Arial" panose="020B0604020202020204" pitchFamily="34" charset="0"/>
              </a:rPr>
              <a:t>ry storage temperatures. </a:t>
            </a:r>
            <a:endParaRPr lang="en-US" sz="5500" b="1" dirty="0">
              <a:latin typeface="Arial" panose="020B0604020202020204" pitchFamily="34" charset="0"/>
              <a:cs typeface="Arial" panose="020B0604020202020204" pitchFamily="34" charset="0"/>
            </a:endParaRPr>
          </a:p>
          <a:p>
            <a:pPr>
              <a:lnSpc>
                <a:spcPct val="100000"/>
              </a:lnSpc>
              <a:spcBef>
                <a:spcPts val="0"/>
              </a:spcBef>
              <a:spcAft>
                <a:spcPts val="600"/>
              </a:spcAft>
            </a:pPr>
            <a:r>
              <a:rPr lang="en-US" sz="5500" dirty="0">
                <a:latin typeface="Arial" panose="020B0604020202020204" pitchFamily="34" charset="0"/>
                <a:cs typeface="Arial" panose="020B0604020202020204" pitchFamily="34" charset="0"/>
              </a:rPr>
              <a:t>Thaw frozen foods at or below 41˚F, and never at room temperature. Food may also be thawed by using a microwave, or under cold water.</a:t>
            </a:r>
          </a:p>
          <a:p>
            <a:pPr lvl="0">
              <a:lnSpc>
                <a:spcPct val="100000"/>
              </a:lnSpc>
              <a:spcBef>
                <a:spcPts val="0"/>
              </a:spcBef>
              <a:spcAft>
                <a:spcPts val="600"/>
              </a:spcAft>
            </a:pPr>
            <a:endParaRPr lang="en-US" sz="1900" dirty="0"/>
          </a:p>
          <a:p>
            <a:pPr marL="0" indent="0">
              <a:buNone/>
            </a:pPr>
            <a:endParaRPr lang="en-US" sz="1900" dirty="0"/>
          </a:p>
          <a:p>
            <a:pPr marL="0" indent="0">
              <a:buNone/>
            </a:pPr>
            <a:endParaRPr lang="en-US" sz="1900" dirty="0"/>
          </a:p>
          <a:p>
            <a:pPr marL="0" indent="0">
              <a:buNone/>
            </a:pPr>
            <a:endParaRPr lang="en-US" sz="1900" dirty="0"/>
          </a:p>
        </p:txBody>
      </p:sp>
      <p:sp>
        <p:nvSpPr>
          <p:cNvPr id="4" name="Content Placeholder 2">
            <a:extLst>
              <a:ext uri="{FF2B5EF4-FFF2-40B4-BE49-F238E27FC236}">
                <a16:creationId xmlns:a16="http://schemas.microsoft.com/office/drawing/2014/main" id="{F60E130D-0533-AE33-FD7A-C69370AFDE31}"/>
              </a:ext>
            </a:extLst>
          </p:cNvPr>
          <p:cNvSpPr txBox="1">
            <a:spLocks/>
          </p:cNvSpPr>
          <p:nvPr/>
        </p:nvSpPr>
        <p:spPr>
          <a:xfrm>
            <a:off x="1201271" y="1337977"/>
            <a:ext cx="7458635" cy="714941"/>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spcBef>
                <a:spcPts val="0"/>
              </a:spcBef>
              <a:buNone/>
            </a:pPr>
            <a:r>
              <a:rPr lang="en-US" sz="7200" b="1" i="1" dirty="0">
                <a:latin typeface="Arial" panose="020B0604020202020204" pitchFamily="34" charset="0"/>
                <a:cs typeface="Arial" panose="020B0604020202020204" pitchFamily="34" charset="0"/>
              </a:rPr>
              <a:t>Food temperatures must be controlled from the time the product is received from SMFBA to the moment it is handed off to the client.</a:t>
            </a:r>
          </a:p>
          <a:p>
            <a:pPr marL="228600" lvl="1">
              <a:spcBef>
                <a:spcPts val="1000"/>
              </a:spcBef>
            </a:pPr>
            <a:endParaRPr lang="en-US" sz="34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500" b="1" dirty="0"/>
          </a:p>
        </p:txBody>
      </p:sp>
      <p:sp>
        <p:nvSpPr>
          <p:cNvPr id="7" name="Content Placeholder 2">
            <a:extLst>
              <a:ext uri="{FF2B5EF4-FFF2-40B4-BE49-F238E27FC236}">
                <a16:creationId xmlns:a16="http://schemas.microsoft.com/office/drawing/2014/main" id="{D85C8CE5-3D16-D749-A4B8-1C15378133DF}"/>
              </a:ext>
            </a:extLst>
          </p:cNvPr>
          <p:cNvSpPr txBox="1">
            <a:spLocks/>
          </p:cNvSpPr>
          <p:nvPr/>
        </p:nvSpPr>
        <p:spPr>
          <a:xfrm>
            <a:off x="2088776" y="2333059"/>
            <a:ext cx="2408300" cy="1243859"/>
          </a:xfrm>
          <a:prstGeom prst="rect">
            <a:avLst/>
          </a:prstGeom>
          <a:ln w="31750">
            <a:solidFill>
              <a:schemeClr val="tx1"/>
            </a:solidFill>
          </a:ln>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600"/>
              </a:spcAft>
              <a:buNone/>
            </a:pPr>
            <a:r>
              <a:rPr lang="en-US" sz="7200" b="1" dirty="0">
                <a:solidFill>
                  <a:srgbClr val="F5871F"/>
                </a:solidFill>
                <a:cs typeface="Arial" panose="020B0604020202020204" pitchFamily="34" charset="0"/>
              </a:rPr>
              <a:t>The ‘danger zone’ for food safety (where food is more likely to spoil) is between 41˚F and 135˚F.  </a:t>
            </a:r>
            <a:endParaRPr lang="en-US" sz="1900" dirty="0"/>
          </a:p>
          <a:p>
            <a:pPr marL="0" indent="0">
              <a:buFont typeface="Arial" panose="020B0604020202020204" pitchFamily="34" charset="0"/>
              <a:buNone/>
            </a:pPr>
            <a:endParaRPr lang="en-US" sz="1900" dirty="0"/>
          </a:p>
          <a:p>
            <a:pPr marL="0" indent="0">
              <a:buFont typeface="Arial" panose="020B0604020202020204" pitchFamily="34" charset="0"/>
              <a:buNone/>
            </a:pPr>
            <a:endParaRPr lang="en-US" sz="1900" dirty="0"/>
          </a:p>
          <a:p>
            <a:pPr marL="0" indent="0">
              <a:buFont typeface="Arial" panose="020B0604020202020204" pitchFamily="34" charset="0"/>
              <a:buNone/>
            </a:pPr>
            <a:endParaRPr lang="en-US" sz="1900" dirty="0"/>
          </a:p>
        </p:txBody>
      </p:sp>
      <p:sp>
        <p:nvSpPr>
          <p:cNvPr id="9" name="Star: 5 Points 8">
            <a:extLst>
              <a:ext uri="{FF2B5EF4-FFF2-40B4-BE49-F238E27FC236}">
                <a16:creationId xmlns:a16="http://schemas.microsoft.com/office/drawing/2014/main" id="{ADB2E9B1-52B1-1F44-720A-D83FE3F6DE66}"/>
              </a:ext>
            </a:extLst>
          </p:cNvPr>
          <p:cNvSpPr/>
          <p:nvPr/>
        </p:nvSpPr>
        <p:spPr>
          <a:xfrm>
            <a:off x="3863459" y="3271934"/>
            <a:ext cx="180363" cy="15706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9601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421" y="132228"/>
            <a:ext cx="7932743" cy="1120453"/>
          </a:xfrm>
          <a:solidFill>
            <a:srgbClr val="F5871F"/>
          </a:solidFill>
          <a:ln>
            <a:solidFill>
              <a:srgbClr val="F5871F"/>
            </a:solidFill>
          </a:ln>
        </p:spPr>
        <p:txBody>
          <a:bodyPr>
            <a:normAutofit/>
          </a:bodyPr>
          <a:lstStyle/>
          <a:p>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Maintaining Food Temperature</a:t>
            </a:r>
            <a:endParaRPr lang="en-US" sz="1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077104B-5E89-4480-A1DD-16DB0569F4A1}"/>
              </a:ext>
            </a:extLst>
          </p:cNvPr>
          <p:cNvSpPr txBox="1"/>
          <p:nvPr/>
        </p:nvSpPr>
        <p:spPr>
          <a:xfrm>
            <a:off x="4400550" y="1560663"/>
            <a:ext cx="4411757" cy="4555093"/>
          </a:xfrm>
          <a:prstGeom prst="rect">
            <a:avLst/>
          </a:prstGeom>
          <a:noFill/>
        </p:spPr>
        <p:txBody>
          <a:bodyPr wrap="square">
            <a:spAutoFit/>
          </a:bodyPr>
          <a:lstStyle/>
          <a:p>
            <a:pPr marL="285750" indent="-285750">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Each cooler (refrigerator, freezer) where you store food from SMFBA must contain a thermometer.  Contact your Site Specialist if you need a thermometer.</a:t>
            </a:r>
          </a:p>
          <a:p>
            <a:pPr marL="285750" lvl="0" indent="-285750">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Record the temperature of your cooler(s) at the beginning of each meal-service time. </a:t>
            </a:r>
          </a:p>
          <a:p>
            <a:pPr marL="285750" lvl="0" indent="-285750">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Temperatures must be recorded even if a cooler has a built-in thermometer.  </a:t>
            </a:r>
          </a:p>
          <a:p>
            <a:pPr marL="285750" lvl="0" indent="-285750">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The temperatures must be recorded on the Meal Count sheet.</a:t>
            </a:r>
          </a:p>
        </p:txBody>
      </p:sp>
      <p:sp>
        <p:nvSpPr>
          <p:cNvPr id="4" name="Star: 5 Points 3">
            <a:extLst>
              <a:ext uri="{FF2B5EF4-FFF2-40B4-BE49-F238E27FC236}">
                <a16:creationId xmlns:a16="http://schemas.microsoft.com/office/drawing/2014/main" id="{165B8ECD-97A9-E19A-BEBC-77CB61761F8E}"/>
              </a:ext>
            </a:extLst>
          </p:cNvPr>
          <p:cNvSpPr/>
          <p:nvPr/>
        </p:nvSpPr>
        <p:spPr>
          <a:xfrm flipH="1">
            <a:off x="6992471" y="3933173"/>
            <a:ext cx="177236" cy="154733"/>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tar: 5 Points 5">
            <a:extLst>
              <a:ext uri="{FF2B5EF4-FFF2-40B4-BE49-F238E27FC236}">
                <a16:creationId xmlns:a16="http://schemas.microsoft.com/office/drawing/2014/main" id="{1BCEF2D2-2749-31E0-5420-A37BD4A05E1D}"/>
              </a:ext>
            </a:extLst>
          </p:cNvPr>
          <p:cNvSpPr/>
          <p:nvPr/>
        </p:nvSpPr>
        <p:spPr>
          <a:xfrm>
            <a:off x="6426065" y="5006434"/>
            <a:ext cx="180363" cy="15706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6711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790" y="79313"/>
            <a:ext cx="7952763" cy="1170648"/>
          </a:xfrm>
          <a:solidFill>
            <a:srgbClr val="F5871F"/>
          </a:solidFill>
          <a:ln>
            <a:solidFill>
              <a:srgbClr val="F5871F"/>
            </a:solidFill>
          </a:ln>
        </p:spPr>
        <p:txBody>
          <a:bodyPr>
            <a:normAutofit/>
          </a:bodyPr>
          <a:lstStyle/>
          <a:p>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Cross-Contamination of Food</a:t>
            </a:r>
            <a:endParaRPr lang="en-US" sz="16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E527A57D-69A2-4C8E-8A58-2702EB14BAE9}"/>
              </a:ext>
            </a:extLst>
          </p:cNvPr>
          <p:cNvSpPr txBox="1"/>
          <p:nvPr/>
        </p:nvSpPr>
        <p:spPr>
          <a:xfrm>
            <a:off x="2437001" y="2196509"/>
            <a:ext cx="6954472" cy="646331"/>
          </a:xfrm>
          <a:prstGeom prst="rect">
            <a:avLst/>
          </a:prstGeom>
          <a:noFill/>
        </p:spPr>
        <p:txBody>
          <a:bodyPr wrap="square">
            <a:spAutoFit/>
          </a:bodyPr>
          <a:lstStyle/>
          <a:p>
            <a:pPr marL="0" indent="0">
              <a:buNone/>
            </a:pPr>
            <a:r>
              <a:rPr lang="en-US" sz="2000" b="1" dirty="0">
                <a:latin typeface="Arial" panose="020B0604020202020204" pitchFamily="34" charset="0"/>
                <a:cs typeface="Arial" panose="020B0604020202020204" pitchFamily="34" charset="0"/>
              </a:rPr>
              <a:t>There are 3 common forms of food contaminants</a:t>
            </a:r>
            <a:r>
              <a:rPr lang="en-US" sz="2000" dirty="0">
                <a:latin typeface="Arial" panose="020B0604020202020204" pitchFamily="34" charset="0"/>
                <a:cs typeface="Arial" panose="020B0604020202020204" pitchFamily="34" charset="0"/>
              </a:rPr>
              <a:t>:  </a:t>
            </a:r>
          </a:p>
          <a:p>
            <a:pPr lvl="0"/>
            <a:endParaRPr lang="en-US" sz="1600" dirty="0">
              <a:latin typeface="Arial" panose="020B0604020202020204" pitchFamily="34" charset="0"/>
              <a:cs typeface="Arial" panose="020B0604020202020204" pitchFamily="34" charset="0"/>
            </a:endParaRPr>
          </a:p>
        </p:txBody>
      </p:sp>
      <p:sp>
        <p:nvSpPr>
          <p:cNvPr id="8" name="Star: 5 Points 7">
            <a:extLst>
              <a:ext uri="{FF2B5EF4-FFF2-40B4-BE49-F238E27FC236}">
                <a16:creationId xmlns:a16="http://schemas.microsoft.com/office/drawing/2014/main" id="{E3E9B96E-E9EB-0695-0CDC-D77601A318FE}"/>
              </a:ext>
            </a:extLst>
          </p:cNvPr>
          <p:cNvSpPr/>
          <p:nvPr/>
        </p:nvSpPr>
        <p:spPr>
          <a:xfrm>
            <a:off x="8586130" y="2325982"/>
            <a:ext cx="180363" cy="15706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7B1072E6-D319-83D0-0C84-BE6CD04E0FC8}"/>
              </a:ext>
            </a:extLst>
          </p:cNvPr>
          <p:cNvSpPr>
            <a:spLocks noGrp="1"/>
          </p:cNvSpPr>
          <p:nvPr>
            <p:ph idx="1"/>
          </p:nvPr>
        </p:nvSpPr>
        <p:spPr>
          <a:xfrm>
            <a:off x="4740257" y="4065431"/>
            <a:ext cx="4286296" cy="2470661"/>
          </a:xfrm>
        </p:spPr>
        <p:txBody>
          <a:bodyPr>
            <a:normAutofit fontScale="32500" lnSpcReduction="20000"/>
          </a:bodyPr>
          <a:lstStyle/>
          <a:p>
            <a:pPr marL="0" indent="0">
              <a:buNone/>
            </a:pPr>
            <a:r>
              <a:rPr lang="en-US" sz="6400" dirty="0">
                <a:latin typeface="Arial" panose="020B0604020202020204" pitchFamily="34" charset="0"/>
                <a:cs typeface="Arial" panose="020B0604020202020204" pitchFamily="34" charset="0"/>
              </a:rPr>
              <a:t> </a:t>
            </a:r>
            <a:r>
              <a:rPr lang="en-US" sz="6200" b="1" dirty="0">
                <a:latin typeface="Arial" panose="020B0604020202020204" pitchFamily="34" charset="0"/>
                <a:cs typeface="Arial" panose="020B0604020202020204" pitchFamily="34" charset="0"/>
              </a:rPr>
              <a:t>Allergens</a:t>
            </a:r>
            <a:r>
              <a:rPr lang="en-US" sz="6200" dirty="0">
                <a:latin typeface="Arial" panose="020B0604020202020204" pitchFamily="34" charset="0"/>
                <a:cs typeface="Arial" panose="020B0604020202020204" pitchFamily="34" charset="0"/>
              </a:rPr>
              <a:t>:</a:t>
            </a:r>
          </a:p>
          <a:p>
            <a:pPr>
              <a:lnSpc>
                <a:spcPct val="120000"/>
              </a:lnSpc>
              <a:spcBef>
                <a:spcPts val="0"/>
              </a:spcBef>
              <a:spcAft>
                <a:spcPts val="600"/>
              </a:spcAft>
            </a:pPr>
            <a:r>
              <a:rPr lang="en-US" sz="6200" dirty="0">
                <a:latin typeface="Arial" panose="020B0604020202020204" pitchFamily="34" charset="0"/>
                <a:cs typeface="Arial" panose="020B0604020202020204" pitchFamily="34" charset="0"/>
              </a:rPr>
              <a:t>Cross-contamination with allergens is serious. </a:t>
            </a:r>
          </a:p>
          <a:p>
            <a:pPr>
              <a:lnSpc>
                <a:spcPct val="120000"/>
              </a:lnSpc>
              <a:spcBef>
                <a:spcPts val="0"/>
              </a:spcBef>
            </a:pPr>
            <a:r>
              <a:rPr lang="en-US" sz="6200" dirty="0">
                <a:latin typeface="Arial" panose="020B0604020202020204" pitchFamily="34" charset="0"/>
                <a:cs typeface="Arial" panose="020B0604020202020204" pitchFamily="34" charset="0"/>
              </a:rPr>
              <a:t>The Big Eight major food allergens include:  </a:t>
            </a:r>
            <a:r>
              <a:rPr lang="en-US" sz="6200" b="1" dirty="0">
                <a:solidFill>
                  <a:srgbClr val="F5871F"/>
                </a:solidFill>
                <a:latin typeface="Arial" panose="020B0604020202020204" pitchFamily="34" charset="0"/>
                <a:cs typeface="Arial" panose="020B0604020202020204" pitchFamily="34" charset="0"/>
              </a:rPr>
              <a:t>Wheat, soy, milk, egg, peanuts, tree nuts, fish, and shellfish.  </a:t>
            </a:r>
          </a:p>
          <a:p>
            <a:pPr marL="0" indent="0">
              <a:lnSpc>
                <a:spcPct val="120000"/>
              </a:lnSpc>
              <a:spcBef>
                <a:spcPts val="0"/>
              </a:spcBef>
              <a:buNone/>
            </a:pPr>
            <a:endParaRPr lang="en-US" sz="6400" dirty="0">
              <a:solidFill>
                <a:srgbClr val="F5871F"/>
              </a:solidFill>
              <a:latin typeface="Arial" panose="020B0604020202020204" pitchFamily="34" charset="0"/>
              <a:cs typeface="Arial" panose="020B0604020202020204" pitchFamily="34" charset="0"/>
            </a:endParaRPr>
          </a:p>
          <a:p>
            <a:pPr marL="0" indent="0">
              <a:buNone/>
            </a:pPr>
            <a:endParaRPr lang="en-US" dirty="0"/>
          </a:p>
        </p:txBody>
      </p:sp>
      <p:sp>
        <p:nvSpPr>
          <p:cNvPr id="10" name="TextBox 9">
            <a:extLst>
              <a:ext uri="{FF2B5EF4-FFF2-40B4-BE49-F238E27FC236}">
                <a16:creationId xmlns:a16="http://schemas.microsoft.com/office/drawing/2014/main" id="{7169835A-D518-CD06-38C3-1521D6DEA9AB}"/>
              </a:ext>
            </a:extLst>
          </p:cNvPr>
          <p:cNvSpPr txBox="1"/>
          <p:nvPr/>
        </p:nvSpPr>
        <p:spPr>
          <a:xfrm>
            <a:off x="2514104" y="2573091"/>
            <a:ext cx="6162207" cy="1371519"/>
          </a:xfrm>
          <a:prstGeom prst="rect">
            <a:avLst/>
          </a:prstGeom>
          <a:noFill/>
        </p:spPr>
        <p:txBody>
          <a:bodyPr wrap="square">
            <a:spAutoFit/>
          </a:bodyPr>
          <a:lstStyle/>
          <a:p>
            <a:pPr marL="342900" lvl="0" indent="-342900">
              <a:buFont typeface="Arial" panose="020B0604020202020204" pitchFamily="34" charset="0"/>
              <a:buChar char="•"/>
            </a:pPr>
            <a:r>
              <a:rPr lang="en-US" sz="2000" b="1" dirty="0">
                <a:latin typeface="Arial" panose="020B0604020202020204" pitchFamily="34" charset="0"/>
                <a:cs typeface="Arial" panose="020B0604020202020204" pitchFamily="34" charset="0"/>
              </a:rPr>
              <a:t>Physical:</a:t>
            </a:r>
            <a:r>
              <a:rPr lang="en-US" sz="2000" dirty="0">
                <a:latin typeface="Arial" panose="020B0604020202020204" pitchFamily="34" charset="0"/>
                <a:cs typeface="Arial" panose="020B0604020202020204" pitchFamily="34" charset="0"/>
              </a:rPr>
              <a:t> Wood, metal, glass, paint chips, hair</a:t>
            </a:r>
          </a:p>
          <a:p>
            <a:pPr marL="342900" lvl="0" indent="-342900">
              <a:buFont typeface="Arial" panose="020B0604020202020204" pitchFamily="34" charset="0"/>
              <a:buChar char="•"/>
            </a:pPr>
            <a:r>
              <a:rPr lang="en-US" sz="2000" b="1" dirty="0">
                <a:latin typeface="Arial" panose="020B0604020202020204" pitchFamily="34" charset="0"/>
                <a:cs typeface="Arial" panose="020B0604020202020204" pitchFamily="34" charset="0"/>
              </a:rPr>
              <a:t>Chemical: </a:t>
            </a:r>
            <a:r>
              <a:rPr lang="en-US" sz="2000" dirty="0">
                <a:latin typeface="Arial" panose="020B0604020202020204" pitchFamily="34" charset="0"/>
                <a:cs typeface="Arial" panose="020B0604020202020204" pitchFamily="34" charset="0"/>
              </a:rPr>
              <a:t>Cleaning </a:t>
            </a:r>
            <a:r>
              <a:rPr lang="en-US" sz="2000" i="1" dirty="0">
                <a:latin typeface="Arial" panose="020B0604020202020204" pitchFamily="34" charset="0"/>
                <a:cs typeface="Arial" panose="020B0604020202020204" pitchFamily="34" charset="0"/>
              </a:rPr>
              <a:t>chemicals</a:t>
            </a:r>
            <a:r>
              <a:rPr lang="en-US" sz="2000" dirty="0">
                <a:latin typeface="Arial" panose="020B0604020202020204" pitchFamily="34" charset="0"/>
                <a:cs typeface="Arial" panose="020B0604020202020204" pitchFamily="34" charset="0"/>
              </a:rPr>
              <a:t>, pesticides </a:t>
            </a:r>
          </a:p>
          <a:p>
            <a:pPr marL="342900" lvl="0" indent="-342900">
              <a:buFont typeface="Arial" panose="020B0604020202020204" pitchFamily="34" charset="0"/>
              <a:buChar char="•"/>
            </a:pPr>
            <a:r>
              <a:rPr lang="en-US" sz="2000" b="1" dirty="0">
                <a:latin typeface="Arial" panose="020B0604020202020204" pitchFamily="34" charset="0"/>
                <a:cs typeface="Arial" panose="020B0604020202020204" pitchFamily="34" charset="0"/>
              </a:rPr>
              <a:t>Biological:</a:t>
            </a:r>
            <a:r>
              <a:rPr lang="en-US" sz="2000" dirty="0">
                <a:latin typeface="Arial" panose="020B0604020202020204" pitchFamily="34" charset="0"/>
                <a:cs typeface="Arial" panose="020B0604020202020204" pitchFamily="34" charset="0"/>
              </a:rPr>
              <a:t> Harmful microorganisms (</a:t>
            </a:r>
            <a:r>
              <a:rPr lang="en-US" sz="2000" i="1" dirty="0">
                <a:latin typeface="Arial" panose="020B0604020202020204" pitchFamily="34" charset="0"/>
                <a:cs typeface="Arial" panose="020B0604020202020204" pitchFamily="34" charset="0"/>
              </a:rPr>
              <a:t>pathogens</a:t>
            </a:r>
            <a:r>
              <a:rPr lang="en-US" sz="2000" dirty="0">
                <a:latin typeface="Arial" panose="020B0604020202020204" pitchFamily="34" charset="0"/>
                <a:cs typeface="Arial" panose="020B0604020202020204" pitchFamily="34" charset="0"/>
              </a:rPr>
              <a:t>), insects, rodents, birds</a:t>
            </a:r>
          </a:p>
        </p:txBody>
      </p:sp>
      <p:sp>
        <p:nvSpPr>
          <p:cNvPr id="11" name="Star: 5 Points 10">
            <a:extLst>
              <a:ext uri="{FF2B5EF4-FFF2-40B4-BE49-F238E27FC236}">
                <a16:creationId xmlns:a16="http://schemas.microsoft.com/office/drawing/2014/main" id="{3F595359-6FCF-7042-29BB-8DFCE18CCE58}"/>
              </a:ext>
            </a:extLst>
          </p:cNvPr>
          <p:cNvSpPr/>
          <p:nvPr/>
        </p:nvSpPr>
        <p:spPr>
          <a:xfrm>
            <a:off x="7369030" y="5980840"/>
            <a:ext cx="180363" cy="15706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88B6D85-C767-221F-2B91-026239EB9A4B}"/>
              </a:ext>
            </a:extLst>
          </p:cNvPr>
          <p:cNvSpPr txBox="1"/>
          <p:nvPr/>
        </p:nvSpPr>
        <p:spPr>
          <a:xfrm>
            <a:off x="989079" y="1360744"/>
            <a:ext cx="7894039" cy="707886"/>
          </a:xfrm>
          <a:prstGeom prst="rect">
            <a:avLst/>
          </a:prstGeom>
          <a:noFill/>
        </p:spPr>
        <p:txBody>
          <a:bodyPr wrap="square">
            <a:spAutoFit/>
          </a:bodyPr>
          <a:lstStyle/>
          <a:p>
            <a:pPr marL="0" indent="0" algn="ctr">
              <a:buNone/>
            </a:pPr>
            <a:r>
              <a:rPr lang="en-US" sz="2000" i="1" dirty="0">
                <a:solidFill>
                  <a:srgbClr val="F5871F"/>
                </a:solidFill>
                <a:latin typeface="Arial" panose="020B0604020202020204" pitchFamily="34" charset="0"/>
                <a:cs typeface="Arial" panose="020B0604020202020204" pitchFamily="34" charset="0"/>
              </a:rPr>
              <a:t>Cross-contamination of food occurs when a potentially harmful substance is transferred from equipment, a person, or other food.</a:t>
            </a:r>
          </a:p>
        </p:txBody>
      </p:sp>
      <p:sp>
        <p:nvSpPr>
          <p:cNvPr id="13" name="Star: 5 Points 12">
            <a:extLst>
              <a:ext uri="{FF2B5EF4-FFF2-40B4-BE49-F238E27FC236}">
                <a16:creationId xmlns:a16="http://schemas.microsoft.com/office/drawing/2014/main" id="{A98F6D66-988F-230C-DC20-C4F043305045}"/>
              </a:ext>
            </a:extLst>
          </p:cNvPr>
          <p:cNvSpPr/>
          <p:nvPr/>
        </p:nvSpPr>
        <p:spPr>
          <a:xfrm>
            <a:off x="8676311" y="1803228"/>
            <a:ext cx="180363" cy="15706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tar: 5 Points 13">
            <a:extLst>
              <a:ext uri="{FF2B5EF4-FFF2-40B4-BE49-F238E27FC236}">
                <a16:creationId xmlns:a16="http://schemas.microsoft.com/office/drawing/2014/main" id="{F5B63272-3164-5F08-1FEA-98FDB6A80393}"/>
              </a:ext>
            </a:extLst>
          </p:cNvPr>
          <p:cNvSpPr/>
          <p:nvPr/>
        </p:nvSpPr>
        <p:spPr>
          <a:xfrm>
            <a:off x="7904812" y="2978854"/>
            <a:ext cx="180363" cy="15706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tar: 5 Points 2">
            <a:extLst>
              <a:ext uri="{FF2B5EF4-FFF2-40B4-BE49-F238E27FC236}">
                <a16:creationId xmlns:a16="http://schemas.microsoft.com/office/drawing/2014/main" id="{F48E4AE8-B17D-252E-E174-89DDB39C1973}"/>
              </a:ext>
            </a:extLst>
          </p:cNvPr>
          <p:cNvSpPr/>
          <p:nvPr/>
        </p:nvSpPr>
        <p:spPr>
          <a:xfrm>
            <a:off x="8586130" y="3271934"/>
            <a:ext cx="180363" cy="15706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0960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790" y="79313"/>
            <a:ext cx="7952763" cy="1170648"/>
          </a:xfrm>
          <a:solidFill>
            <a:srgbClr val="F5871F"/>
          </a:solidFill>
          <a:ln>
            <a:solidFill>
              <a:srgbClr val="F5871F"/>
            </a:solidFill>
          </a:ln>
        </p:spPr>
        <p:txBody>
          <a:bodyPr>
            <a:normAutofit/>
          </a:bodyPr>
          <a:lstStyle/>
          <a:p>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Cross-Contamination of Food</a:t>
            </a:r>
            <a:endParaRPr lang="en-US" sz="16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3BE0DC62-C30B-4310-9CDC-A7DA4B0E6D71}"/>
              </a:ext>
            </a:extLst>
          </p:cNvPr>
          <p:cNvSpPr txBox="1"/>
          <p:nvPr/>
        </p:nvSpPr>
        <p:spPr>
          <a:xfrm>
            <a:off x="2339622" y="1990712"/>
            <a:ext cx="6409189" cy="2185214"/>
          </a:xfrm>
          <a:prstGeom prst="rect">
            <a:avLst/>
          </a:prstGeom>
          <a:noFill/>
        </p:spPr>
        <p:txBody>
          <a:bodyPr wrap="square">
            <a:spAutoFit/>
          </a:bodyPr>
          <a:lstStyle/>
          <a:p>
            <a:pPr marL="285750"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Keep allergens and chemicals separate from other foods during storage and handling. </a:t>
            </a:r>
          </a:p>
          <a:p>
            <a:pPr marL="285750"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Store foods containing common allergens on the bottom shelf, away from foods that do not contain common allergens.</a:t>
            </a:r>
          </a:p>
          <a:p>
            <a:pPr marL="285750"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When cross-contamination occurs, report it to your supervisor immediately.</a:t>
            </a:r>
          </a:p>
        </p:txBody>
      </p:sp>
      <p:sp>
        <p:nvSpPr>
          <p:cNvPr id="4" name="TextBox 3">
            <a:extLst>
              <a:ext uri="{FF2B5EF4-FFF2-40B4-BE49-F238E27FC236}">
                <a16:creationId xmlns:a16="http://schemas.microsoft.com/office/drawing/2014/main" id="{2D90D5D3-20F6-9687-0CA2-DAAB671A124E}"/>
              </a:ext>
            </a:extLst>
          </p:cNvPr>
          <p:cNvSpPr txBox="1"/>
          <p:nvPr/>
        </p:nvSpPr>
        <p:spPr>
          <a:xfrm>
            <a:off x="1572935" y="1389504"/>
            <a:ext cx="6954472" cy="461665"/>
          </a:xfrm>
          <a:prstGeom prst="rect">
            <a:avLst/>
          </a:prstGeom>
          <a:noFill/>
        </p:spPr>
        <p:txBody>
          <a:bodyPr wrap="square">
            <a:spAutoFit/>
          </a:bodyPr>
          <a:lstStyle/>
          <a:p>
            <a:pPr marL="0" indent="0" algn="ctr">
              <a:buNone/>
            </a:pPr>
            <a:r>
              <a:rPr lang="en-US" sz="2400" b="1" dirty="0">
                <a:latin typeface="Arial" panose="020B0604020202020204" pitchFamily="34" charset="0"/>
                <a:cs typeface="Arial" panose="020B0604020202020204" pitchFamily="34" charset="0"/>
              </a:rPr>
              <a:t>Preventing Food Contamination</a:t>
            </a:r>
            <a:endParaRPr lang="en-US" sz="2400" dirty="0">
              <a:latin typeface="Arial" panose="020B0604020202020204" pitchFamily="34" charset="0"/>
              <a:cs typeface="Arial" panose="020B0604020202020204" pitchFamily="34" charset="0"/>
            </a:endParaRPr>
          </a:p>
        </p:txBody>
      </p:sp>
      <p:sp>
        <p:nvSpPr>
          <p:cNvPr id="9" name="Star: 5 Points 8">
            <a:extLst>
              <a:ext uri="{FF2B5EF4-FFF2-40B4-BE49-F238E27FC236}">
                <a16:creationId xmlns:a16="http://schemas.microsoft.com/office/drawing/2014/main" id="{9672B63B-AFE1-7741-C734-F7A2A19191F9}"/>
              </a:ext>
            </a:extLst>
          </p:cNvPr>
          <p:cNvSpPr/>
          <p:nvPr/>
        </p:nvSpPr>
        <p:spPr>
          <a:xfrm>
            <a:off x="5717424" y="2361841"/>
            <a:ext cx="180363" cy="15706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2449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264" y="119419"/>
            <a:ext cx="7986319" cy="743693"/>
          </a:xfrm>
          <a:solidFill>
            <a:srgbClr val="F5871F"/>
          </a:solidFill>
          <a:ln>
            <a:solidFill>
              <a:srgbClr val="F5871F"/>
            </a:solidFill>
          </a:ln>
        </p:spPr>
        <p:txBody>
          <a:bodyPr>
            <a:normAutofit/>
          </a:bodyPr>
          <a:lstStyle/>
          <a:p>
            <a:r>
              <a:rPr lang="en-US" sz="2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Cleaning and Sanitizing</a:t>
            </a:r>
            <a:endParaRPr lang="en-US"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589455" y="2446346"/>
            <a:ext cx="2810474" cy="4008242"/>
          </a:xfrm>
        </p:spPr>
        <p:txBody>
          <a:bodyPr numCol="2">
            <a:noAutofit/>
          </a:bodyPr>
          <a:lstStyle/>
          <a:p>
            <a:endParaRPr lang="en-US" sz="1400" dirty="0"/>
          </a:p>
          <a:p>
            <a:pPr marL="0" indent="0">
              <a:buNone/>
            </a:pPr>
            <a:r>
              <a:rPr lang="en-US" sz="1400" dirty="0"/>
              <a:t> </a:t>
            </a:r>
          </a:p>
          <a:p>
            <a:pPr marL="0" indent="0">
              <a:buNone/>
            </a:pPr>
            <a:endParaRPr lang="en-US" sz="1400" b="1" dirty="0"/>
          </a:p>
          <a:p>
            <a:pPr marL="0" indent="0">
              <a:buNone/>
            </a:pPr>
            <a:endParaRPr lang="en-US" sz="1400" b="1" dirty="0"/>
          </a:p>
          <a:p>
            <a:pPr marL="0" indent="0">
              <a:buNone/>
            </a:pPr>
            <a:endParaRPr lang="en-US" sz="1400" b="1" dirty="0"/>
          </a:p>
          <a:p>
            <a:pPr marL="0" indent="0">
              <a:buNone/>
            </a:pPr>
            <a:endParaRPr lang="en-US" sz="1400" b="1" dirty="0"/>
          </a:p>
        </p:txBody>
      </p:sp>
      <p:sp>
        <p:nvSpPr>
          <p:cNvPr id="5" name="Title 1"/>
          <p:cNvSpPr txBox="1">
            <a:spLocks/>
          </p:cNvSpPr>
          <p:nvPr/>
        </p:nvSpPr>
        <p:spPr>
          <a:xfrm>
            <a:off x="1070264" y="918660"/>
            <a:ext cx="8073736" cy="7436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latin typeface="Arial" panose="020B0604020202020204" pitchFamily="34" charset="0"/>
                <a:cs typeface="Arial" panose="020B0604020202020204" pitchFamily="34" charset="0"/>
              </a:rPr>
              <a:t>Cleaning vs. Sanitizing</a:t>
            </a:r>
          </a:p>
        </p:txBody>
      </p:sp>
      <p:sp>
        <p:nvSpPr>
          <p:cNvPr id="4" name="Title 1">
            <a:extLst>
              <a:ext uri="{FF2B5EF4-FFF2-40B4-BE49-F238E27FC236}">
                <a16:creationId xmlns:a16="http://schemas.microsoft.com/office/drawing/2014/main" id="{BE134399-1B44-3B4C-99AB-C696999DE8A7}"/>
              </a:ext>
            </a:extLst>
          </p:cNvPr>
          <p:cNvSpPr txBox="1">
            <a:spLocks/>
          </p:cNvSpPr>
          <p:nvPr/>
        </p:nvSpPr>
        <p:spPr>
          <a:xfrm>
            <a:off x="4503715" y="1717901"/>
            <a:ext cx="4093438" cy="371471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2000" b="1" i="1" dirty="0">
                <a:solidFill>
                  <a:schemeClr val="accent2"/>
                </a:solidFill>
                <a:latin typeface="Arial" panose="020B0604020202020204" pitchFamily="34" charset="0"/>
                <a:cs typeface="Arial" panose="020B0604020202020204" pitchFamily="34" charset="0"/>
              </a:rPr>
              <a:t>Cleaning</a:t>
            </a:r>
            <a:r>
              <a:rPr lang="en-US" sz="2000" b="1" dirty="0">
                <a:solidFill>
                  <a:schemeClr val="accent2"/>
                </a:solidFill>
                <a:latin typeface="Arial" panose="020B0604020202020204" pitchFamily="34" charset="0"/>
                <a:cs typeface="Arial" panose="020B0604020202020204" pitchFamily="34" charset="0"/>
              </a:rPr>
              <a:t> removes food and other dirt from surfaces.</a:t>
            </a:r>
            <a:r>
              <a:rPr lang="en-US" sz="2000" b="1" dirty="0">
                <a:latin typeface="Arial" panose="020B0604020202020204" pitchFamily="34" charset="0"/>
                <a:cs typeface="Arial" panose="020B0604020202020204" pitchFamily="34" charset="0"/>
              </a:rPr>
              <a:t>  </a:t>
            </a:r>
          </a:p>
          <a:p>
            <a:pPr>
              <a:lnSpc>
                <a:spcPct val="100000"/>
              </a:lnSpc>
            </a:pPr>
            <a:endParaRPr lang="en-US" sz="1400" b="1" dirty="0">
              <a:solidFill>
                <a:schemeClr val="accent2"/>
              </a:solidFill>
              <a:latin typeface="Arial" panose="020B0604020202020204" pitchFamily="34" charset="0"/>
              <a:cs typeface="Arial" panose="020B0604020202020204" pitchFamily="34" charset="0"/>
            </a:endParaRPr>
          </a:p>
          <a:p>
            <a:pPr marL="0" indent="0">
              <a:lnSpc>
                <a:spcPct val="100000"/>
              </a:lnSpc>
              <a:buNone/>
            </a:pPr>
            <a:r>
              <a:rPr lang="en-US" sz="1600" b="1" dirty="0">
                <a:latin typeface="Arial" panose="020B0604020202020204" pitchFamily="34" charset="0"/>
                <a:cs typeface="Arial" panose="020B0604020202020204" pitchFamily="34" charset="0"/>
              </a:rPr>
              <a:t>Areas that should be </a:t>
            </a:r>
            <a:r>
              <a:rPr lang="en-US" sz="1600" b="1" i="1" dirty="0">
                <a:latin typeface="Arial" panose="020B0604020202020204" pitchFamily="34" charset="0"/>
                <a:cs typeface="Arial" panose="020B0604020202020204" pitchFamily="34" charset="0"/>
              </a:rPr>
              <a:t>Cleaned</a:t>
            </a:r>
            <a:r>
              <a:rPr lang="en-US" sz="1600" b="1" dirty="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pPr marL="285750" indent="-285750" defTabSz="887413">
              <a:lnSpc>
                <a:spcPct val="100000"/>
              </a:lnSpc>
              <a:spcAft>
                <a:spcPts val="600"/>
              </a:spcAft>
              <a:buFont typeface="Arial" panose="020B0604020202020204" pitchFamily="34" charset="0"/>
              <a:buChar char="•"/>
            </a:pPr>
            <a:r>
              <a:rPr lang="en-US" sz="1600" dirty="0">
                <a:latin typeface="Arial" panose="020B0604020202020204" pitchFamily="34" charset="0"/>
                <a:cs typeface="Arial" panose="020B0604020202020204" pitchFamily="34" charset="0"/>
              </a:rPr>
              <a:t>Walls</a:t>
            </a:r>
          </a:p>
          <a:p>
            <a:pPr marL="285750" indent="-285750" defTabSz="887413">
              <a:lnSpc>
                <a:spcPct val="100000"/>
              </a:lnSpc>
              <a:spcAft>
                <a:spcPts val="600"/>
              </a:spcAft>
              <a:buFont typeface="Arial" panose="020B0604020202020204" pitchFamily="34" charset="0"/>
              <a:buChar char="•"/>
            </a:pPr>
            <a:r>
              <a:rPr lang="en-US" sz="1600" dirty="0">
                <a:latin typeface="Arial" panose="020B0604020202020204" pitchFamily="34" charset="0"/>
                <a:cs typeface="Arial" panose="020B0604020202020204" pitchFamily="34" charset="0"/>
              </a:rPr>
              <a:t>Floors</a:t>
            </a:r>
          </a:p>
          <a:p>
            <a:pPr marL="285750" indent="-285750" defTabSz="887413">
              <a:lnSpc>
                <a:spcPct val="100000"/>
              </a:lnSpc>
              <a:spcAft>
                <a:spcPts val="600"/>
              </a:spcAft>
              <a:buFont typeface="Arial" panose="020B0604020202020204" pitchFamily="34" charset="0"/>
              <a:buChar char="•"/>
            </a:pPr>
            <a:r>
              <a:rPr lang="en-US" sz="1600" dirty="0">
                <a:latin typeface="Arial" panose="020B0604020202020204" pitchFamily="34" charset="0"/>
                <a:cs typeface="Arial" panose="020B0604020202020204" pitchFamily="34" charset="0"/>
              </a:rPr>
              <a:t>Storage shelves</a:t>
            </a:r>
          </a:p>
          <a:p>
            <a:pPr marL="285750" indent="-285750" defTabSz="887413">
              <a:lnSpc>
                <a:spcPct val="100000"/>
              </a:lnSpc>
              <a:spcAft>
                <a:spcPts val="600"/>
              </a:spcAft>
              <a:buFont typeface="Arial" panose="020B0604020202020204" pitchFamily="34" charset="0"/>
              <a:buChar char="•"/>
            </a:pPr>
            <a:r>
              <a:rPr lang="en-US" sz="1600" dirty="0">
                <a:latin typeface="Arial" panose="020B0604020202020204" pitchFamily="34" charset="0"/>
                <a:cs typeface="Arial" panose="020B0604020202020204" pitchFamily="34" charset="0"/>
              </a:rPr>
              <a:t>Garbage containers</a:t>
            </a:r>
          </a:p>
          <a:p>
            <a:pPr marL="285750" indent="-285750" defTabSz="887413">
              <a:lnSpc>
                <a:spcPct val="100000"/>
              </a:lnSpc>
              <a:spcAft>
                <a:spcPts val="600"/>
              </a:spcAft>
              <a:buFont typeface="Arial" panose="020B0604020202020204" pitchFamily="34" charset="0"/>
              <a:buChar char="•"/>
            </a:pPr>
            <a:r>
              <a:rPr lang="en-US" sz="1600" dirty="0">
                <a:latin typeface="Arial" panose="020B0604020202020204" pitchFamily="34" charset="0"/>
                <a:cs typeface="Arial" panose="020B0604020202020204" pitchFamily="34" charset="0"/>
              </a:rPr>
              <a:t>Remove food/dirt, wash, rinse, air-dry</a:t>
            </a:r>
          </a:p>
          <a:p>
            <a:pPr marL="285750" indent="-285750" defTabSz="887413">
              <a:lnSpc>
                <a:spcPct val="100000"/>
              </a:lnSpc>
              <a:spcAft>
                <a:spcPts val="600"/>
              </a:spcAft>
              <a:buFont typeface="Arial" panose="020B0604020202020204" pitchFamily="34" charset="0"/>
              <a:buChar char="•"/>
            </a:pPr>
            <a:r>
              <a:rPr lang="en-US" sz="1600" dirty="0">
                <a:latin typeface="Arial" panose="020B0604020202020204" pitchFamily="34" charset="0"/>
                <a:cs typeface="Arial" panose="020B0604020202020204" pitchFamily="34" charset="0"/>
              </a:rPr>
              <a:t>Should be done on a regular basis and as needed  </a:t>
            </a:r>
          </a:p>
          <a:p>
            <a:endParaRPr lang="en-US" sz="1400" b="1" dirty="0">
              <a:solidFill>
                <a:schemeClr val="accent2"/>
              </a:solidFill>
              <a:latin typeface="Arial" panose="020B0604020202020204" pitchFamily="34" charset="0"/>
              <a:cs typeface="Arial" panose="020B0604020202020204" pitchFamily="34" charset="0"/>
            </a:endParaRPr>
          </a:p>
          <a:p>
            <a:endParaRPr lang="en-US" sz="1400" b="1" dirty="0">
              <a:solidFill>
                <a:schemeClr val="accent2"/>
              </a:solidFill>
              <a:latin typeface="Arial" panose="020B0604020202020204" pitchFamily="34" charset="0"/>
              <a:cs typeface="Arial" panose="020B0604020202020204" pitchFamily="34" charset="0"/>
            </a:endParaRPr>
          </a:p>
          <a:p>
            <a:endParaRPr lang="en-US" sz="1400" b="1" dirty="0">
              <a:solidFill>
                <a:schemeClr val="accent2"/>
              </a:solidFill>
              <a:latin typeface="Arial" panose="020B0604020202020204" pitchFamily="34" charset="0"/>
              <a:cs typeface="Arial" panose="020B0604020202020204" pitchFamily="34" charset="0"/>
            </a:endParaRPr>
          </a:p>
        </p:txBody>
      </p:sp>
      <p:sp>
        <p:nvSpPr>
          <p:cNvPr id="9" name="Star: 5 Points 8">
            <a:extLst>
              <a:ext uri="{FF2B5EF4-FFF2-40B4-BE49-F238E27FC236}">
                <a16:creationId xmlns:a16="http://schemas.microsoft.com/office/drawing/2014/main" id="{DC80F799-57EA-BA61-B132-95A915D38EE8}"/>
              </a:ext>
            </a:extLst>
          </p:cNvPr>
          <p:cNvSpPr/>
          <p:nvPr/>
        </p:nvSpPr>
        <p:spPr>
          <a:xfrm>
            <a:off x="8111000" y="2170590"/>
            <a:ext cx="180363" cy="15706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tar: 5 Points 10">
            <a:extLst>
              <a:ext uri="{FF2B5EF4-FFF2-40B4-BE49-F238E27FC236}">
                <a16:creationId xmlns:a16="http://schemas.microsoft.com/office/drawing/2014/main" id="{CC574EB9-B33F-DC71-258A-B950AF70F7A5}"/>
              </a:ext>
            </a:extLst>
          </p:cNvPr>
          <p:cNvSpPr/>
          <p:nvPr/>
        </p:nvSpPr>
        <p:spPr>
          <a:xfrm>
            <a:off x="5923613" y="4730523"/>
            <a:ext cx="180363" cy="15706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5313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0234" y="81126"/>
            <a:ext cx="7986319" cy="743693"/>
          </a:xfrm>
          <a:solidFill>
            <a:srgbClr val="F5871F"/>
          </a:solidFill>
          <a:ln>
            <a:solidFill>
              <a:srgbClr val="F5871F"/>
            </a:solidFill>
          </a:ln>
        </p:spPr>
        <p:txBody>
          <a:bodyPr>
            <a:normAutofit/>
          </a:bodyPr>
          <a:lstStyle/>
          <a:p>
            <a:r>
              <a:rPr lang="en-US" sz="2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Cleaning and Sanitizing</a:t>
            </a:r>
            <a:endParaRPr lang="en-US"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Title 1">
            <a:extLst>
              <a:ext uri="{FF2B5EF4-FFF2-40B4-BE49-F238E27FC236}">
                <a16:creationId xmlns:a16="http://schemas.microsoft.com/office/drawing/2014/main" id="{697458AB-181D-C0D4-C9B9-CFC4E98FDF85}"/>
              </a:ext>
            </a:extLst>
          </p:cNvPr>
          <p:cNvSpPr txBox="1">
            <a:spLocks/>
          </p:cNvSpPr>
          <p:nvPr/>
        </p:nvSpPr>
        <p:spPr>
          <a:xfrm>
            <a:off x="4423425" y="962044"/>
            <a:ext cx="4093438" cy="493391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endParaRPr lang="en-US" sz="1400" b="1" dirty="0">
              <a:solidFill>
                <a:schemeClr val="accent2"/>
              </a:solidFill>
              <a:latin typeface="Arial" panose="020B0604020202020204" pitchFamily="34" charset="0"/>
              <a:cs typeface="Arial" panose="020B0604020202020204" pitchFamily="34" charset="0"/>
            </a:endParaRPr>
          </a:p>
          <a:p>
            <a:pPr algn="ctr">
              <a:lnSpc>
                <a:spcPct val="100000"/>
              </a:lnSpc>
            </a:pPr>
            <a:r>
              <a:rPr lang="en-US" sz="1800" b="1" i="1" dirty="0">
                <a:solidFill>
                  <a:schemeClr val="accent2"/>
                </a:solidFill>
                <a:latin typeface="Arial" panose="020B0604020202020204" pitchFamily="34" charset="0"/>
                <a:cs typeface="Arial" panose="020B0604020202020204" pitchFamily="34" charset="0"/>
              </a:rPr>
              <a:t>Sanitizing</a:t>
            </a:r>
            <a:r>
              <a:rPr lang="en-US" sz="1800" b="1" dirty="0">
                <a:solidFill>
                  <a:schemeClr val="accent2"/>
                </a:solidFill>
                <a:latin typeface="Arial" panose="020B0604020202020204" pitchFamily="34" charset="0"/>
                <a:cs typeface="Arial" panose="020B0604020202020204" pitchFamily="34" charset="0"/>
              </a:rPr>
              <a:t> reduces pathogens on surfaces to safe levels</a:t>
            </a:r>
            <a:r>
              <a:rPr lang="en-US" sz="1400" b="1" dirty="0">
                <a:solidFill>
                  <a:schemeClr val="accent2"/>
                </a:solidFill>
                <a:latin typeface="Arial" panose="020B0604020202020204" pitchFamily="34" charset="0"/>
                <a:cs typeface="Arial" panose="020B0604020202020204" pitchFamily="34" charset="0"/>
              </a:rPr>
              <a:t>.  </a:t>
            </a:r>
          </a:p>
          <a:p>
            <a:pPr>
              <a:lnSpc>
                <a:spcPct val="100000"/>
              </a:lnSpc>
            </a:pPr>
            <a:endParaRPr lang="en-US" sz="1400" b="1" dirty="0">
              <a:solidFill>
                <a:schemeClr val="accent2"/>
              </a:solidFill>
              <a:latin typeface="Arial" panose="020B0604020202020204" pitchFamily="34" charset="0"/>
              <a:cs typeface="Arial" panose="020B0604020202020204" pitchFamily="34" charset="0"/>
            </a:endParaRPr>
          </a:p>
          <a:p>
            <a:pPr marL="0" indent="0">
              <a:lnSpc>
                <a:spcPct val="100000"/>
              </a:lnSpc>
              <a:buNone/>
            </a:pPr>
            <a:r>
              <a:rPr lang="en-US" sz="1400" b="1" dirty="0">
                <a:latin typeface="Arial" panose="020B0604020202020204" pitchFamily="34" charset="0"/>
                <a:cs typeface="Arial" panose="020B0604020202020204" pitchFamily="34" charset="0"/>
              </a:rPr>
              <a:t>Areas that should be </a:t>
            </a:r>
            <a:r>
              <a:rPr lang="en-US" sz="1400" b="1" i="1" dirty="0">
                <a:latin typeface="Arial" panose="020B0604020202020204" pitchFamily="34" charset="0"/>
                <a:cs typeface="Arial" panose="020B0604020202020204" pitchFamily="34" charset="0"/>
              </a:rPr>
              <a:t>Sanitized</a:t>
            </a:r>
            <a:r>
              <a:rPr lang="en-US" sz="1400" b="1" dirty="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pPr marL="285750" indent="-285750">
              <a:lnSpc>
                <a:spcPct val="100000"/>
              </a:lnSpc>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Any surface area that touches food, including: Plastic food bins </a:t>
            </a:r>
          </a:p>
          <a:p>
            <a:pPr marL="285750" indent="-285750">
              <a:lnSpc>
                <a:spcPct val="100000"/>
              </a:lnSpc>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‘Share’ tables</a:t>
            </a:r>
          </a:p>
          <a:p>
            <a:pPr marL="285750" indent="-285750">
              <a:lnSpc>
                <a:spcPct val="100000"/>
              </a:lnSpc>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Sorting tables</a:t>
            </a:r>
          </a:p>
          <a:p>
            <a:pPr marL="285750" indent="-285750">
              <a:lnSpc>
                <a:spcPct val="100000"/>
              </a:lnSpc>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Ice/food scoops </a:t>
            </a:r>
          </a:p>
          <a:p>
            <a:pPr marL="285750" indent="-285750">
              <a:lnSpc>
                <a:spcPct val="100000"/>
              </a:lnSpc>
              <a:buFont typeface="Arial" panose="020B0604020202020204" pitchFamily="34" charset="0"/>
              <a:buChar char="•"/>
            </a:pPr>
            <a:r>
              <a:rPr lang="en-US" sz="1400" dirty="0">
                <a:latin typeface="Arial" panose="020B0604020202020204" pitchFamily="34" charset="0"/>
                <a:cs typeface="Arial" panose="020B0604020202020204" pitchFamily="34" charset="0"/>
              </a:rPr>
              <a:t>Should be done after every meal service</a:t>
            </a:r>
          </a:p>
          <a:p>
            <a:endParaRPr lang="en-US" sz="1400" b="1" dirty="0">
              <a:solidFill>
                <a:schemeClr val="accent2"/>
              </a:solidFill>
              <a:latin typeface="Arial" panose="020B0604020202020204" pitchFamily="34" charset="0"/>
              <a:cs typeface="Arial" panose="020B0604020202020204" pitchFamily="34" charset="0"/>
            </a:endParaRPr>
          </a:p>
          <a:p>
            <a:pPr marL="0" indent="0">
              <a:buNone/>
            </a:pPr>
            <a:r>
              <a:rPr lang="en-US" sz="1400" b="1" dirty="0">
                <a:latin typeface="Arial" panose="020B0604020202020204" pitchFamily="34" charset="0"/>
                <a:cs typeface="Arial" panose="020B0604020202020204" pitchFamily="34" charset="0"/>
              </a:rPr>
              <a:t>Sanitizing Solutions:</a:t>
            </a:r>
            <a:endParaRPr lang="en-US" sz="1400" dirty="0">
              <a:latin typeface="Arial" panose="020B0604020202020204" pitchFamily="34" charset="0"/>
              <a:cs typeface="Arial" panose="020B0604020202020204" pitchFamily="34" charset="0"/>
            </a:endParaRPr>
          </a:p>
          <a:p>
            <a:pPr marL="285750" indent="-285750">
              <a:lnSpc>
                <a:spcPct val="100000"/>
              </a:lnSpc>
              <a:spcBef>
                <a:spcPct val="0"/>
              </a:spcBef>
              <a:spcAft>
                <a:spcPts val="1200"/>
              </a:spcAft>
              <a:buFont typeface="Arial" panose="020B0604020202020204" pitchFamily="34" charset="0"/>
              <a:buChar char="•"/>
            </a:pPr>
            <a:r>
              <a:rPr lang="en-US" sz="1400" dirty="0">
                <a:latin typeface="Arial" panose="020B0604020202020204" pitchFamily="34" charset="0"/>
                <a:ea typeface="+mj-ea"/>
                <a:cs typeface="Arial" panose="020B0604020202020204" pitchFamily="34" charset="0"/>
              </a:rPr>
              <a:t>Follow the mixing instructions provided by your sanitizing solution’s label. </a:t>
            </a:r>
          </a:p>
          <a:p>
            <a:pPr marL="285750" indent="-285750">
              <a:lnSpc>
                <a:spcPct val="100000"/>
              </a:lnSpc>
              <a:spcBef>
                <a:spcPct val="0"/>
              </a:spcBef>
              <a:buFont typeface="Arial" panose="020B0604020202020204" pitchFamily="34" charset="0"/>
              <a:buChar char="•"/>
            </a:pPr>
            <a:r>
              <a:rPr lang="en-US" sz="1400" dirty="0">
                <a:latin typeface="Arial" panose="020B0604020202020204" pitchFamily="34" charset="0"/>
                <a:ea typeface="+mj-ea"/>
                <a:cs typeface="Arial" panose="020B0604020202020204" pitchFamily="34" charset="0"/>
              </a:rPr>
              <a:t>Make sure to read the chemical label to know the contact time (how long the surface should be in contact with the sanitizing solution).</a:t>
            </a:r>
          </a:p>
          <a:p>
            <a:endParaRPr lang="en-US" sz="1400" b="1" dirty="0">
              <a:solidFill>
                <a:schemeClr val="accent2"/>
              </a:solidFill>
              <a:latin typeface="Arial" panose="020B0604020202020204" pitchFamily="34" charset="0"/>
              <a:cs typeface="Arial" panose="020B0604020202020204" pitchFamily="34" charset="0"/>
            </a:endParaRPr>
          </a:p>
          <a:p>
            <a:endParaRPr lang="en-US" sz="1400" b="1" dirty="0">
              <a:solidFill>
                <a:schemeClr val="accent2"/>
              </a:solidFill>
              <a:latin typeface="Arial" panose="020B0604020202020204" pitchFamily="34" charset="0"/>
              <a:cs typeface="Arial" panose="020B0604020202020204" pitchFamily="34" charset="0"/>
            </a:endParaRPr>
          </a:p>
        </p:txBody>
      </p:sp>
      <p:sp>
        <p:nvSpPr>
          <p:cNvPr id="11" name="Star: 5 Points 10">
            <a:extLst>
              <a:ext uri="{FF2B5EF4-FFF2-40B4-BE49-F238E27FC236}">
                <a16:creationId xmlns:a16="http://schemas.microsoft.com/office/drawing/2014/main" id="{E316812F-B466-4A4D-387A-8DEA206B9807}"/>
              </a:ext>
            </a:extLst>
          </p:cNvPr>
          <p:cNvSpPr/>
          <p:nvPr/>
        </p:nvSpPr>
        <p:spPr>
          <a:xfrm>
            <a:off x="7842060" y="1546052"/>
            <a:ext cx="180363" cy="15706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ar: 5 Points 11">
            <a:extLst>
              <a:ext uri="{FF2B5EF4-FFF2-40B4-BE49-F238E27FC236}">
                <a16:creationId xmlns:a16="http://schemas.microsoft.com/office/drawing/2014/main" id="{4A604A97-AE95-8603-4796-1B629FB0B1A3}"/>
              </a:ext>
            </a:extLst>
          </p:cNvPr>
          <p:cNvSpPr/>
          <p:nvPr/>
        </p:nvSpPr>
        <p:spPr>
          <a:xfrm>
            <a:off x="7357965" y="4378903"/>
            <a:ext cx="180363" cy="15706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8336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656" y="86289"/>
            <a:ext cx="7971066" cy="995892"/>
          </a:xfrm>
          <a:solidFill>
            <a:srgbClr val="F5871F"/>
          </a:solidFill>
          <a:ln>
            <a:solidFill>
              <a:srgbClr val="F5871F"/>
            </a:solidFill>
          </a:ln>
        </p:spPr>
        <p:txBody>
          <a:bodyPr>
            <a:normAutofit/>
          </a:bodyPr>
          <a:lstStyle/>
          <a:p>
            <a:r>
              <a:rPr lang="en-US" sz="2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Pest Control</a:t>
            </a:r>
            <a:endParaRPr lang="en-US"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EAEE7D4-B7E4-413D-935E-DD51FC2D2B50}"/>
              </a:ext>
            </a:extLst>
          </p:cNvPr>
          <p:cNvSpPr txBox="1"/>
          <p:nvPr/>
        </p:nvSpPr>
        <p:spPr>
          <a:xfrm>
            <a:off x="1369051" y="1192202"/>
            <a:ext cx="7055142" cy="830997"/>
          </a:xfrm>
          <a:prstGeom prst="rect">
            <a:avLst/>
          </a:prstGeom>
          <a:noFill/>
        </p:spPr>
        <p:txBody>
          <a:bodyPr wrap="square">
            <a:spAutoFit/>
          </a:bodyPr>
          <a:lstStyle/>
          <a:p>
            <a:pPr algn="ctr"/>
            <a:r>
              <a:rPr lang="en-US" sz="2400" b="1" dirty="0">
                <a:latin typeface="Arial" panose="020B0604020202020204" pitchFamily="34" charset="0"/>
                <a:cs typeface="Arial" panose="020B0604020202020204" pitchFamily="34" charset="0"/>
              </a:rPr>
              <a:t>Prevention is the key to </a:t>
            </a:r>
          </a:p>
          <a:p>
            <a:pPr algn="ctr"/>
            <a:r>
              <a:rPr lang="en-US" sz="2400" b="1" dirty="0">
                <a:latin typeface="Arial" panose="020B0604020202020204" pitchFamily="34" charset="0"/>
                <a:cs typeface="Arial" panose="020B0604020202020204" pitchFamily="34" charset="0"/>
              </a:rPr>
              <a:t>keeping your area pest-free</a:t>
            </a:r>
          </a:p>
        </p:txBody>
      </p:sp>
      <p:sp>
        <p:nvSpPr>
          <p:cNvPr id="7" name="TextBox 6">
            <a:extLst>
              <a:ext uri="{FF2B5EF4-FFF2-40B4-BE49-F238E27FC236}">
                <a16:creationId xmlns:a16="http://schemas.microsoft.com/office/drawing/2014/main" id="{B65DE992-2C2F-0128-B5E0-95AB4B06DEDF}"/>
              </a:ext>
            </a:extLst>
          </p:cNvPr>
          <p:cNvSpPr txBox="1"/>
          <p:nvPr/>
        </p:nvSpPr>
        <p:spPr>
          <a:xfrm>
            <a:off x="3986662" y="2133220"/>
            <a:ext cx="5065060" cy="3837974"/>
          </a:xfrm>
          <a:prstGeom prst="rect">
            <a:avLst/>
          </a:prstGeom>
          <a:noFill/>
        </p:spPr>
        <p:txBody>
          <a:bodyPr wrap="square">
            <a:spAutoFit/>
          </a:bodyPr>
          <a:lstStyle/>
          <a:p>
            <a:pPr marL="742950" lvl="1"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Keep the food storage area clean and free of spills or debris. </a:t>
            </a:r>
          </a:p>
          <a:p>
            <a:pPr marL="742950" lvl="1"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Ensure that all stored products are properly sealed. </a:t>
            </a:r>
          </a:p>
          <a:p>
            <a:pPr marL="742950" lvl="1" indent="-285750">
              <a:spcAft>
                <a:spcPts val="600"/>
              </a:spcAft>
              <a:buFont typeface="Arial" panose="020B0604020202020204" pitchFamily="34" charset="0"/>
              <a:buChar char="•"/>
            </a:pPr>
            <a:r>
              <a:rPr lang="en-US" sz="1800" b="1" dirty="0">
                <a:latin typeface="Arial" panose="020B0604020202020204" pitchFamily="34" charset="0"/>
                <a:cs typeface="Arial" panose="020B0604020202020204" pitchFamily="34" charset="0"/>
              </a:rPr>
              <a:t>Highly insect-susceptible products include: </a:t>
            </a:r>
            <a:r>
              <a:rPr lang="en-US" sz="1800" i="1" dirty="0">
                <a:latin typeface="Arial" panose="020B0604020202020204" pitchFamily="34" charset="0"/>
                <a:cs typeface="Arial" panose="020B0604020202020204" pitchFamily="34" charset="0"/>
              </a:rPr>
              <a:t>flour</a:t>
            </a:r>
            <a:r>
              <a:rPr lang="en-US" sz="1800" i="1">
                <a:latin typeface="Arial" panose="020B0604020202020204" pitchFamily="34" charset="0"/>
                <a:cs typeface="Arial" panose="020B0604020202020204" pitchFamily="34" charset="0"/>
              </a:rPr>
              <a:t>, cereals </a:t>
            </a:r>
            <a:r>
              <a:rPr lang="en-US" sz="1800" i="1" dirty="0">
                <a:latin typeface="Arial" panose="020B0604020202020204" pitchFamily="34" charset="0"/>
                <a:cs typeface="Arial" panose="020B0604020202020204" pitchFamily="34" charset="0"/>
              </a:rPr>
              <a:t>and grains</a:t>
            </a:r>
            <a:r>
              <a:rPr lang="en-US" sz="1800" dirty="0">
                <a:latin typeface="Arial" panose="020B0604020202020204" pitchFamily="34" charset="0"/>
                <a:cs typeface="Arial" panose="020B0604020202020204" pitchFamily="34" charset="0"/>
              </a:rPr>
              <a:t>. It is recommended that these products are not stored for more than 90 days. </a:t>
            </a:r>
            <a:endParaRPr lang="en-US" dirty="0">
              <a:latin typeface="Arial" panose="020B0604020202020204" pitchFamily="34" charset="0"/>
              <a:cs typeface="Arial" panose="020B0604020202020204" pitchFamily="34" charset="0"/>
            </a:endParaRPr>
          </a:p>
          <a:p>
            <a:pPr marL="742950" lvl="1" indent="-285750">
              <a:lnSpc>
                <a:spcPct val="110000"/>
              </a:lnSpc>
              <a:spcBef>
                <a:spcPts val="0"/>
              </a:spcBef>
              <a:spcAft>
                <a:spcPts val="600"/>
              </a:spcAft>
              <a:buFont typeface="Arial" panose="020B0604020202020204" pitchFamily="34" charset="0"/>
              <a:buChar char="•"/>
            </a:pPr>
            <a:r>
              <a:rPr lang="en-US" b="1" dirty="0">
                <a:solidFill>
                  <a:schemeClr val="accent2"/>
                </a:solidFill>
                <a:latin typeface="Arial" panose="020B0604020202020204" pitchFamily="34" charset="0"/>
                <a:cs typeface="Arial" panose="020B0604020202020204" pitchFamily="34" charset="0"/>
              </a:rPr>
              <a:t>Keep doors closed when not in use to prevent pests from entering your facility.   </a:t>
            </a:r>
          </a:p>
          <a:p>
            <a:pPr marL="742950" lvl="1" indent="-285750">
              <a:spcAft>
                <a:spcPts val="600"/>
              </a:spcAf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
        <p:nvSpPr>
          <p:cNvPr id="8" name="Star: 5 Points 7">
            <a:extLst>
              <a:ext uri="{FF2B5EF4-FFF2-40B4-BE49-F238E27FC236}">
                <a16:creationId xmlns:a16="http://schemas.microsoft.com/office/drawing/2014/main" id="{19C3FA58-297C-8D70-AFF0-E5849692D1E9}"/>
              </a:ext>
            </a:extLst>
          </p:cNvPr>
          <p:cNvSpPr/>
          <p:nvPr/>
        </p:nvSpPr>
        <p:spPr>
          <a:xfrm>
            <a:off x="5681566" y="5239791"/>
            <a:ext cx="180363" cy="15706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tar: 5 Points 8">
            <a:extLst>
              <a:ext uri="{FF2B5EF4-FFF2-40B4-BE49-F238E27FC236}">
                <a16:creationId xmlns:a16="http://schemas.microsoft.com/office/drawing/2014/main" id="{461E5C57-51C4-CC89-457C-AB3EE0317BB2}"/>
              </a:ext>
            </a:extLst>
          </p:cNvPr>
          <p:cNvSpPr/>
          <p:nvPr/>
        </p:nvSpPr>
        <p:spPr>
          <a:xfrm>
            <a:off x="7178671" y="2478385"/>
            <a:ext cx="180363" cy="15706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tar: 5 Points 9">
            <a:extLst>
              <a:ext uri="{FF2B5EF4-FFF2-40B4-BE49-F238E27FC236}">
                <a16:creationId xmlns:a16="http://schemas.microsoft.com/office/drawing/2014/main" id="{F30A0100-EEE2-F88A-0E9C-7FAF4876DE4E}"/>
              </a:ext>
            </a:extLst>
          </p:cNvPr>
          <p:cNvSpPr/>
          <p:nvPr/>
        </p:nvSpPr>
        <p:spPr>
          <a:xfrm>
            <a:off x="8243830" y="4271326"/>
            <a:ext cx="180363" cy="15706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3055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656" y="86289"/>
            <a:ext cx="7971066" cy="995892"/>
          </a:xfrm>
          <a:solidFill>
            <a:srgbClr val="F5871F"/>
          </a:solidFill>
          <a:ln>
            <a:solidFill>
              <a:srgbClr val="F5871F"/>
            </a:solidFill>
          </a:ln>
        </p:spPr>
        <p:txBody>
          <a:bodyPr>
            <a:normAutofit/>
          </a:bodyPr>
          <a:lstStyle/>
          <a:p>
            <a:r>
              <a:rPr lang="en-US" sz="2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Pest Control</a:t>
            </a:r>
            <a:endParaRPr lang="en-US"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88624" y="1459212"/>
            <a:ext cx="4219663" cy="4645753"/>
          </a:xfrm>
        </p:spPr>
        <p:txBody>
          <a:bodyPr>
            <a:normAutofit fontScale="70000" lnSpcReduction="20000"/>
          </a:bodyPr>
          <a:lstStyle/>
          <a:p>
            <a:pPr marL="228600" lvl="1">
              <a:lnSpc>
                <a:spcPct val="110000"/>
              </a:lnSpc>
              <a:spcBef>
                <a:spcPts val="0"/>
              </a:spcBef>
              <a:spcAft>
                <a:spcPts val="600"/>
              </a:spcAft>
            </a:pPr>
            <a:r>
              <a:rPr lang="en-US" sz="2900" dirty="0">
                <a:latin typeface="Arial" panose="020B0604020202020204" pitchFamily="34" charset="0"/>
                <a:cs typeface="Arial" panose="020B0604020202020204" pitchFamily="34" charset="0"/>
              </a:rPr>
              <a:t>Keep product stored 18 inches away from the walls to allow for pest control inspections. </a:t>
            </a:r>
          </a:p>
          <a:p>
            <a:pPr marL="228600" lvl="1">
              <a:lnSpc>
                <a:spcPct val="110000"/>
              </a:lnSpc>
              <a:spcBef>
                <a:spcPts val="0"/>
              </a:spcBef>
              <a:spcAft>
                <a:spcPts val="600"/>
              </a:spcAft>
            </a:pPr>
            <a:r>
              <a:rPr lang="en-US" sz="2900" dirty="0">
                <a:latin typeface="Arial" panose="020B0604020202020204" pitchFamily="34" charset="0"/>
                <a:cs typeface="Arial" panose="020B0604020202020204" pitchFamily="34" charset="0"/>
              </a:rPr>
              <a:t>Inspect the food storage area every 30 days for signs of pest infestation. </a:t>
            </a:r>
          </a:p>
          <a:p>
            <a:pPr marL="228600" lvl="1">
              <a:lnSpc>
                <a:spcPct val="110000"/>
              </a:lnSpc>
              <a:spcBef>
                <a:spcPts val="0"/>
              </a:spcBef>
              <a:spcAft>
                <a:spcPts val="600"/>
              </a:spcAft>
            </a:pPr>
            <a:r>
              <a:rPr lang="en-US" sz="2900" dirty="0">
                <a:latin typeface="Arial" panose="020B0604020202020204" pitchFamily="34" charset="0"/>
                <a:cs typeface="Arial" panose="020B0604020202020204" pitchFamily="34" charset="0"/>
              </a:rPr>
              <a:t>Inspect stored products every 30 days to ensure that no damage or infestation has occurred. </a:t>
            </a:r>
          </a:p>
          <a:p>
            <a:pPr>
              <a:lnSpc>
                <a:spcPct val="110000"/>
              </a:lnSpc>
              <a:spcBef>
                <a:spcPts val="0"/>
              </a:spcBef>
              <a:spcAft>
                <a:spcPts val="600"/>
              </a:spcAft>
            </a:pPr>
            <a:r>
              <a:rPr lang="en-US" sz="2900" dirty="0">
                <a:latin typeface="Arial" panose="020B0604020202020204" pitchFamily="34" charset="0"/>
                <a:cs typeface="Arial" panose="020B0604020202020204" pitchFamily="34" charset="0"/>
              </a:rPr>
              <a:t>If there is evidence of a pest infestation, discard damaged or affected products.</a:t>
            </a:r>
          </a:p>
          <a:p>
            <a:pPr>
              <a:lnSpc>
                <a:spcPct val="110000"/>
              </a:lnSpc>
              <a:spcBef>
                <a:spcPts val="0"/>
              </a:spcBef>
              <a:spcAft>
                <a:spcPts val="600"/>
              </a:spcAft>
            </a:pPr>
            <a:r>
              <a:rPr lang="en-US" sz="2900" dirty="0">
                <a:latin typeface="Arial" panose="020B0604020202020204" pitchFamily="34" charset="0"/>
                <a:cs typeface="Arial" panose="020B0604020202020204" pitchFamily="34" charset="0"/>
              </a:rPr>
              <a:t>Work with a licensed pest control company to eliminate any pests. </a:t>
            </a:r>
          </a:p>
          <a:p>
            <a:pPr marL="0" indent="0">
              <a:buNone/>
            </a:pPr>
            <a:endParaRPr lang="en-US" dirty="0"/>
          </a:p>
        </p:txBody>
      </p:sp>
    </p:spTree>
    <p:extLst>
      <p:ext uri="{BB962C8B-B14F-4D97-AF65-F5344CB8AC3E}">
        <p14:creationId xmlns:p14="http://schemas.microsoft.com/office/powerpoint/2010/main" val="3210992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013" y="92278"/>
            <a:ext cx="7952763" cy="1040235"/>
          </a:xfrm>
          <a:solidFill>
            <a:srgbClr val="F5871F"/>
          </a:solidFill>
          <a:ln>
            <a:solidFill>
              <a:srgbClr val="F5871F"/>
            </a:solidFill>
          </a:ln>
        </p:spPr>
        <p:style>
          <a:lnRef idx="1">
            <a:schemeClr val="accent1"/>
          </a:lnRef>
          <a:fillRef idx="3">
            <a:schemeClr val="accent1"/>
          </a:fillRef>
          <a:effectRef idx="2">
            <a:schemeClr val="accent1"/>
          </a:effectRef>
          <a:fontRef idx="minor">
            <a:schemeClr val="lt1"/>
          </a:fontRef>
        </p:style>
        <p:txBody>
          <a:bodyPr>
            <a:normAutofit/>
          </a:bodyPr>
          <a:lstStyle/>
          <a:p>
            <a:pPr algn="ctr"/>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Food Safety Guide Agenda</a:t>
            </a:r>
          </a:p>
        </p:txBody>
      </p:sp>
      <p:sp>
        <p:nvSpPr>
          <p:cNvPr id="4" name="TextBox 3">
            <a:extLst>
              <a:ext uri="{FF2B5EF4-FFF2-40B4-BE49-F238E27FC236}">
                <a16:creationId xmlns:a16="http://schemas.microsoft.com/office/drawing/2014/main" id="{0F536281-127A-4412-8506-83A11DC5F891}"/>
              </a:ext>
            </a:extLst>
          </p:cNvPr>
          <p:cNvSpPr txBox="1"/>
          <p:nvPr/>
        </p:nvSpPr>
        <p:spPr>
          <a:xfrm>
            <a:off x="4328719" y="1283517"/>
            <a:ext cx="4681057" cy="3970318"/>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Introduction</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Introduction and Overview</a:t>
            </a:r>
          </a:p>
          <a:p>
            <a:endParaRPr lang="en-US" sz="1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Food Safety</a:t>
            </a:r>
          </a:p>
          <a:p>
            <a:pPr marL="285750" indent="-28575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Personal Hygiene for Food Handling</a:t>
            </a:r>
          </a:p>
          <a:p>
            <a:pPr marL="285750" indent="-28575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Receiving &amp; Storing Food Safely</a:t>
            </a:r>
          </a:p>
          <a:p>
            <a:pPr marL="285750" indent="-28575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Maintaining Food Temperature</a:t>
            </a:r>
          </a:p>
          <a:p>
            <a:pPr marL="285750" indent="-28575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Cross-Contamination &amp; Allergens</a:t>
            </a:r>
          </a:p>
          <a:p>
            <a:pPr marL="285750" indent="-28575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Cleaning &amp; Sanitizing</a:t>
            </a:r>
          </a:p>
          <a:p>
            <a:pPr marL="285750" indent="-28575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Pest Control</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Knowledge Check </a:t>
            </a:r>
          </a:p>
        </p:txBody>
      </p:sp>
      <p:sp>
        <p:nvSpPr>
          <p:cNvPr id="3" name="Star: 5 Points 2">
            <a:extLst>
              <a:ext uri="{FF2B5EF4-FFF2-40B4-BE49-F238E27FC236}">
                <a16:creationId xmlns:a16="http://schemas.microsoft.com/office/drawing/2014/main" id="{F7DDD923-2168-0228-7A10-4E1079718D47}"/>
              </a:ext>
            </a:extLst>
          </p:cNvPr>
          <p:cNvSpPr/>
          <p:nvPr/>
        </p:nvSpPr>
        <p:spPr>
          <a:xfrm>
            <a:off x="6899944" y="4915497"/>
            <a:ext cx="226503" cy="201335"/>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3560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8931" y="37112"/>
            <a:ext cx="8001000" cy="991027"/>
          </a:xfrm>
          <a:solidFill>
            <a:srgbClr val="F5871F"/>
          </a:solidFill>
          <a:ln>
            <a:solidFill>
              <a:srgbClr val="F5871F"/>
            </a:solidFill>
          </a:ln>
        </p:spPr>
        <p:txBody>
          <a:bodyPr>
            <a:noAutofit/>
          </a:bodyPr>
          <a:lstStyle/>
          <a:p>
            <a:r>
              <a:rPr lang="en-US" sz="2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Summary</a:t>
            </a:r>
            <a:br>
              <a:rPr lang="en-US" sz="2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734792" y="1229475"/>
            <a:ext cx="3943043" cy="5422337"/>
          </a:xfrm>
        </p:spPr>
        <p:txBody>
          <a:bodyPr anchor="t">
            <a:normAutofit/>
          </a:bodyPr>
          <a:lstStyle/>
          <a:p>
            <a:pPr>
              <a:lnSpc>
                <a:spcPct val="100000"/>
              </a:lnSpc>
              <a:spcBef>
                <a:spcPts val="0"/>
              </a:spcBef>
            </a:pPr>
            <a:r>
              <a:rPr lang="en-US" sz="1800" dirty="0">
                <a:latin typeface="Arial" panose="020B0604020202020204" pitchFamily="34" charset="0"/>
                <a:cs typeface="Arial" panose="020B0604020202020204" pitchFamily="34" charset="0"/>
              </a:rPr>
              <a:t>Good personal hygiene while handling food.</a:t>
            </a:r>
          </a:p>
          <a:p>
            <a:pPr marL="0" indent="0">
              <a:lnSpc>
                <a:spcPct val="100000"/>
              </a:lnSpc>
              <a:spcBef>
                <a:spcPts val="0"/>
              </a:spcBef>
              <a:buNone/>
            </a:pPr>
            <a:endParaRPr lang="en-US" sz="1800" dirty="0">
              <a:latin typeface="Arial" panose="020B0604020202020204" pitchFamily="34" charset="0"/>
              <a:cs typeface="Arial" panose="020B0604020202020204" pitchFamily="34" charset="0"/>
            </a:endParaRPr>
          </a:p>
          <a:p>
            <a:pPr>
              <a:lnSpc>
                <a:spcPct val="100000"/>
              </a:lnSpc>
              <a:spcBef>
                <a:spcPts val="0"/>
              </a:spcBef>
            </a:pPr>
            <a:r>
              <a:rPr lang="en-US" sz="1800" dirty="0">
                <a:latin typeface="Arial" panose="020B0604020202020204" pitchFamily="34" charset="0"/>
                <a:cs typeface="Arial" panose="020B0604020202020204" pitchFamily="34" charset="0"/>
              </a:rPr>
              <a:t>Proper food storage, including temperature control.</a:t>
            </a:r>
          </a:p>
          <a:p>
            <a:pPr marL="0" indent="0">
              <a:lnSpc>
                <a:spcPct val="100000"/>
              </a:lnSpc>
              <a:spcBef>
                <a:spcPts val="0"/>
              </a:spcBef>
              <a:buNone/>
            </a:pPr>
            <a:endParaRPr lang="en-US" sz="1800" dirty="0">
              <a:latin typeface="Arial" panose="020B0604020202020204" pitchFamily="34" charset="0"/>
              <a:cs typeface="Arial" panose="020B0604020202020204" pitchFamily="34" charset="0"/>
            </a:endParaRPr>
          </a:p>
          <a:p>
            <a:pPr>
              <a:lnSpc>
                <a:spcPct val="100000"/>
              </a:lnSpc>
              <a:spcBef>
                <a:spcPts val="0"/>
              </a:spcBef>
            </a:pPr>
            <a:r>
              <a:rPr lang="en-US" sz="1800" dirty="0">
                <a:latin typeface="Arial" panose="020B0604020202020204" pitchFamily="34" charset="0"/>
                <a:cs typeface="Arial" panose="020B0604020202020204" pitchFamily="34" charset="0"/>
              </a:rPr>
              <a:t>Prevention of cross-contamination.</a:t>
            </a:r>
          </a:p>
          <a:p>
            <a:pPr marL="0" indent="0">
              <a:lnSpc>
                <a:spcPct val="100000"/>
              </a:lnSpc>
              <a:spcBef>
                <a:spcPts val="0"/>
              </a:spcBef>
              <a:buNone/>
            </a:pPr>
            <a:endParaRPr lang="en-US" sz="1800" dirty="0">
              <a:latin typeface="Arial" panose="020B0604020202020204" pitchFamily="34" charset="0"/>
              <a:cs typeface="Arial" panose="020B0604020202020204" pitchFamily="34" charset="0"/>
            </a:endParaRPr>
          </a:p>
          <a:p>
            <a:pPr marL="228600" lvl="2">
              <a:lnSpc>
                <a:spcPct val="100000"/>
              </a:lnSpc>
              <a:spcBef>
                <a:spcPts val="0"/>
              </a:spcBef>
            </a:pPr>
            <a:r>
              <a:rPr lang="en-US" sz="1800" dirty="0">
                <a:latin typeface="Arial" panose="020B0604020202020204" pitchFamily="34" charset="0"/>
                <a:cs typeface="Arial" panose="020B0604020202020204" pitchFamily="34" charset="0"/>
              </a:rPr>
              <a:t>Cleaning/sanitizing food area surfaces and equipment.</a:t>
            </a:r>
          </a:p>
          <a:p>
            <a:pPr marL="0" lvl="2" indent="0">
              <a:lnSpc>
                <a:spcPct val="100000"/>
              </a:lnSpc>
              <a:spcBef>
                <a:spcPts val="0"/>
              </a:spcBef>
              <a:buNone/>
            </a:pPr>
            <a:endParaRPr lang="en-US" sz="1800" dirty="0">
              <a:latin typeface="Arial" panose="020B0604020202020204" pitchFamily="34" charset="0"/>
              <a:cs typeface="Arial" panose="020B0604020202020204" pitchFamily="34" charset="0"/>
            </a:endParaRPr>
          </a:p>
          <a:p>
            <a:pPr>
              <a:lnSpc>
                <a:spcPct val="100000"/>
              </a:lnSpc>
              <a:spcBef>
                <a:spcPts val="0"/>
              </a:spcBef>
            </a:pPr>
            <a:r>
              <a:rPr lang="en-US" sz="1800" dirty="0">
                <a:latin typeface="Arial" panose="020B0604020202020204" pitchFamily="34" charset="0"/>
                <a:cs typeface="Arial" panose="020B0604020202020204" pitchFamily="34" charset="0"/>
              </a:rPr>
              <a:t>Preventive pest control.</a:t>
            </a:r>
          </a:p>
        </p:txBody>
      </p:sp>
      <p:sp>
        <p:nvSpPr>
          <p:cNvPr id="4" name="Content Placeholder 2">
            <a:extLst>
              <a:ext uri="{FF2B5EF4-FFF2-40B4-BE49-F238E27FC236}">
                <a16:creationId xmlns:a16="http://schemas.microsoft.com/office/drawing/2014/main" id="{257809DC-926A-AFAE-8DEE-704A81CAC3AF}"/>
              </a:ext>
            </a:extLst>
          </p:cNvPr>
          <p:cNvSpPr txBox="1">
            <a:spLocks/>
          </p:cNvSpPr>
          <p:nvPr/>
        </p:nvSpPr>
        <p:spPr>
          <a:xfrm>
            <a:off x="1362636" y="1229475"/>
            <a:ext cx="3046573" cy="111927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b="1" dirty="0">
                <a:latin typeface="Arial" panose="020B0604020202020204" pitchFamily="34" charset="0"/>
                <a:cs typeface="Arial" panose="020B0604020202020204" pitchFamily="34" charset="0"/>
              </a:rPr>
              <a:t>Food Safety Includes:</a:t>
            </a:r>
          </a:p>
          <a:p>
            <a:pPr marL="0" indent="0">
              <a:lnSpc>
                <a:spcPct val="100000"/>
              </a:lnSpc>
              <a:spcBef>
                <a:spcPts val="0"/>
              </a:spcBef>
              <a:buFont typeface="Arial" panose="020B0604020202020204" pitchFamily="34" charse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9562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73FC1-84C0-46B0-BC0E-380FFEC5621C}"/>
              </a:ext>
            </a:extLst>
          </p:cNvPr>
          <p:cNvSpPr>
            <a:spLocks noGrp="1"/>
          </p:cNvSpPr>
          <p:nvPr>
            <p:ph type="title"/>
          </p:nvPr>
        </p:nvSpPr>
        <p:spPr>
          <a:xfrm>
            <a:off x="1073791" y="154151"/>
            <a:ext cx="7961843" cy="1515258"/>
          </a:xfrm>
          <a:solidFill>
            <a:srgbClr val="F5871F"/>
          </a:solidFill>
          <a:ln>
            <a:solidFill>
              <a:srgbClr val="F5871F"/>
            </a:solidFill>
          </a:ln>
        </p:spPr>
        <p:txBody>
          <a:bodyPr>
            <a:normAutofit/>
          </a:bodyPr>
          <a:lstStyle/>
          <a:p>
            <a:pPr>
              <a:lnSpc>
                <a:spcPct val="100000"/>
              </a:lnSpc>
            </a:pPr>
            <a:r>
              <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Knowledge Check</a:t>
            </a:r>
            <a:endParaRPr lang="en-US" b="1" dirty="0">
              <a:solidFill>
                <a:schemeClr val="bg1"/>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770BE2EC-DE86-40DA-9514-3EF7F264C9F2}"/>
              </a:ext>
            </a:extLst>
          </p:cNvPr>
          <p:cNvSpPr/>
          <p:nvPr/>
        </p:nvSpPr>
        <p:spPr>
          <a:xfrm>
            <a:off x="1812022" y="1794585"/>
            <a:ext cx="7223612" cy="1569660"/>
          </a:xfrm>
          <a:prstGeom prst="rect">
            <a:avLst/>
          </a:prstGeom>
        </p:spPr>
        <p:txBody>
          <a:bodyPr wrap="square">
            <a:spAutoFit/>
          </a:bodyPr>
          <a:lstStyle/>
          <a:p>
            <a:pPr algn="ctr"/>
            <a:r>
              <a:rPr lang="en-US" sz="2400" b="1" dirty="0">
                <a:latin typeface="Arial" panose="020B0604020202020204" pitchFamily="34" charset="0"/>
                <a:cs typeface="Arial" panose="020B0604020202020204" pitchFamily="34" charset="0"/>
              </a:rPr>
              <a:t>Thank you for reviewing St. Mary’s Food Safety Guide for Child Nutrition Program Partners !</a:t>
            </a:r>
            <a:br>
              <a:rPr lang="en-US" b="1" i="1" dirty="0"/>
            </a:br>
            <a:br>
              <a:rPr lang="en-US" sz="2400" b="1" i="1" dirty="0"/>
            </a:br>
            <a:r>
              <a:rPr lang="en-US" sz="2400" b="1" dirty="0">
                <a:latin typeface="Arial" panose="020B0604020202020204" pitchFamily="34" charset="0"/>
                <a:cs typeface="Arial" panose="020B0604020202020204" pitchFamily="34" charset="0"/>
              </a:rPr>
              <a:t>Please proceed to the Knowledge Check Quiz</a:t>
            </a:r>
            <a:endParaRPr lang="en-US" sz="2400" dirty="0"/>
          </a:p>
        </p:txBody>
      </p:sp>
      <p:sp>
        <p:nvSpPr>
          <p:cNvPr id="6" name="TextBox 5">
            <a:extLst>
              <a:ext uri="{FF2B5EF4-FFF2-40B4-BE49-F238E27FC236}">
                <a16:creationId xmlns:a16="http://schemas.microsoft.com/office/drawing/2014/main" id="{14D3355C-0DF7-416E-99BE-A536B0624836}"/>
              </a:ext>
            </a:extLst>
          </p:cNvPr>
          <p:cNvSpPr txBox="1"/>
          <p:nvPr/>
        </p:nvSpPr>
        <p:spPr>
          <a:xfrm>
            <a:off x="4360869" y="3489421"/>
            <a:ext cx="4616042" cy="1200329"/>
          </a:xfrm>
          <a:prstGeom prst="rect">
            <a:avLst/>
          </a:prstGeom>
          <a:noFill/>
        </p:spPr>
        <p:txBody>
          <a:bodyPr wrap="square">
            <a:spAutoFit/>
          </a:bodyPr>
          <a:lstStyle/>
          <a:p>
            <a:r>
              <a:rPr lang="en-US" sz="1800" b="1" dirty="0">
                <a:effectLst>
                  <a:outerShdw blurRad="38100" dist="38100" dir="2700000" algn="tl">
                    <a:srgbClr val="000000">
                      <a:alpha val="43137"/>
                    </a:srgbClr>
                  </a:outerShdw>
                </a:effectLst>
              </a:rPr>
              <a:t>To access the quiz please follow this link:</a:t>
            </a:r>
          </a:p>
          <a:p>
            <a:r>
              <a:rPr lang="en-US" b="1" dirty="0">
                <a:solidFill>
                  <a:srgbClr val="0563C1"/>
                </a:solidFill>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(CTRL + click)</a:t>
            </a:r>
          </a:p>
          <a:p>
            <a:endParaRPr lang="en-US" b="1" dirty="0">
              <a:solidFill>
                <a:srgbClr val="0563C1"/>
              </a:solidFill>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endParaRPr>
          </a:p>
          <a:p>
            <a:r>
              <a:rPr lang="en-US" sz="1800" u="sng" dirty="0">
                <a:solidFill>
                  <a:srgbClr val="0563C1"/>
                </a:solidFill>
                <a:effectLst/>
                <a:latin typeface="Calibri" panose="020F0502020204030204" pitchFamily="34" charset="0"/>
                <a:ea typeface="Times New Roman" panose="02020603050405020304" pitchFamily="18" charset="0"/>
                <a:hlinkClick r:id="rId3"/>
              </a:rPr>
              <a:t>https://forms.office.com/r/G3Q0mNhp8s</a:t>
            </a:r>
            <a:endParaRPr lang="en-US" dirty="0">
              <a:solidFill>
                <a:srgbClr val="0563C1"/>
              </a:solidFill>
              <a:hlinkClick r:id="rId2">
                <a:extLst>
                  <a:ext uri="{A12FA001-AC4F-418D-AE19-62706E023703}">
                    <ahyp:hlinkClr xmlns:ahyp="http://schemas.microsoft.com/office/drawing/2018/hyperlinkcolor" val="tx"/>
                  </a:ext>
                </a:extLst>
              </a:hlinkClick>
            </a:endParaRPr>
          </a:p>
        </p:txBody>
      </p:sp>
      <p:sp>
        <p:nvSpPr>
          <p:cNvPr id="3" name="Rectangle 2">
            <a:extLst>
              <a:ext uri="{FF2B5EF4-FFF2-40B4-BE49-F238E27FC236}">
                <a16:creationId xmlns:a16="http://schemas.microsoft.com/office/drawing/2014/main" id="{1D8C8897-6563-1D3E-E33E-45DF69D17235}"/>
              </a:ext>
            </a:extLst>
          </p:cNvPr>
          <p:cNvSpPr/>
          <p:nvPr/>
        </p:nvSpPr>
        <p:spPr>
          <a:xfrm>
            <a:off x="1637251" y="5352642"/>
            <a:ext cx="7223612" cy="1154162"/>
          </a:xfrm>
          <a:prstGeom prst="rect">
            <a:avLst/>
          </a:prstGeom>
        </p:spPr>
        <p:txBody>
          <a:bodyPr wrap="square">
            <a:spAutoFit/>
          </a:bodyPr>
          <a:lstStyle/>
          <a:p>
            <a:pPr marL="342900" indent="-342900">
              <a:spcAft>
                <a:spcPts val="600"/>
              </a:spcAft>
              <a:buFont typeface="Arial" panose="020B0604020202020204" pitchFamily="34" charset="0"/>
              <a:buChar char="•"/>
            </a:pPr>
            <a:r>
              <a:rPr lang="en-US" sz="1600" dirty="0"/>
              <a:t>Your training certificate will be kept on file with SMFBA.  A copy of the certificate will be e-mailed to you.</a:t>
            </a:r>
          </a:p>
          <a:p>
            <a:pPr marL="342900" indent="-342900">
              <a:spcAft>
                <a:spcPts val="600"/>
              </a:spcAft>
              <a:buFont typeface="Arial" panose="020B0604020202020204" pitchFamily="34" charset="0"/>
              <a:buChar char="•"/>
            </a:pPr>
            <a:r>
              <a:rPr lang="en-US" sz="1600" dirty="0"/>
              <a:t>There is no expiration on the training certificate; it is valid during your tenure as a SMFBA program partner. </a:t>
            </a:r>
          </a:p>
        </p:txBody>
      </p:sp>
    </p:spTree>
    <p:extLst>
      <p:ext uri="{BB962C8B-B14F-4D97-AF65-F5344CB8AC3E}">
        <p14:creationId xmlns:p14="http://schemas.microsoft.com/office/powerpoint/2010/main" val="1378680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6807336" y="5032502"/>
            <a:ext cx="2054530" cy="1457070"/>
          </a:xfrm>
          <a:prstGeom prst="rect">
            <a:avLst/>
          </a:prstGeom>
        </p:spPr>
      </p:pic>
      <p:sp>
        <p:nvSpPr>
          <p:cNvPr id="11" name="Round Diagonal Corner Rectangle 10"/>
          <p:cNvSpPr/>
          <p:nvPr/>
        </p:nvSpPr>
        <p:spPr>
          <a:xfrm>
            <a:off x="4879301" y="4679575"/>
            <a:ext cx="4101867" cy="1965139"/>
          </a:xfrm>
          <a:prstGeom prst="round2DiagRect">
            <a:avLst>
              <a:gd name="adj1" fmla="val 16667"/>
              <a:gd name="adj2" fmla="val 0"/>
            </a:avLst>
          </a:prstGeom>
          <a:solidFill>
            <a:srgbClr val="31C3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Contact Us:</a:t>
            </a:r>
          </a:p>
        </p:txBody>
      </p:sp>
      <p:sp>
        <p:nvSpPr>
          <p:cNvPr id="3" name="Content Placeholder 2"/>
          <p:cNvSpPr>
            <a:spLocks noGrp="1"/>
          </p:cNvSpPr>
          <p:nvPr>
            <p:ph idx="1"/>
          </p:nvPr>
        </p:nvSpPr>
        <p:spPr>
          <a:xfrm>
            <a:off x="1063857" y="1401762"/>
            <a:ext cx="4173319" cy="5303837"/>
          </a:xfrm>
        </p:spPr>
        <p:txBody>
          <a:bodyPr vert="horz" lIns="91440" tIns="45720" rIns="91440" bIns="45720" rtlCol="0" anchor="t">
            <a:noAutofit/>
          </a:bodyPr>
          <a:lstStyle/>
          <a:p>
            <a:pPr marL="0" indent="0">
              <a:buNone/>
            </a:pPr>
            <a:r>
              <a:rPr lang="en-US" sz="1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Site Specialists - Maricopa County</a:t>
            </a:r>
          </a:p>
          <a:p>
            <a:pPr marL="0" indent="0">
              <a:lnSpc>
                <a:spcPct val="100000"/>
              </a:lnSpc>
              <a:spcBef>
                <a:spcPts val="0"/>
              </a:spcBef>
              <a:buNone/>
            </a:pPr>
            <a:endParaRPr lang="en-US" sz="1400" b="1" dirty="0">
              <a:solidFill>
                <a:schemeClr val="tx1"/>
              </a:solidFill>
              <a:latin typeface="Arial" panose="020B0604020202020204" pitchFamily="34" charset="0"/>
              <a:cs typeface="Arial" panose="020B0604020202020204" pitchFamily="34" charset="0"/>
            </a:endParaRPr>
          </a:p>
          <a:p>
            <a:pPr marL="0" indent="0">
              <a:lnSpc>
                <a:spcPct val="100000"/>
              </a:lnSpc>
              <a:spcBef>
                <a:spcPts val="0"/>
              </a:spcBef>
              <a:buNone/>
            </a:pPr>
            <a:r>
              <a:rPr lang="en-US" sz="1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Ana Gandarilla</a:t>
            </a:r>
          </a:p>
          <a:p>
            <a:pPr marL="114300" lvl="2">
              <a:lnSpc>
                <a:spcPct val="110000"/>
              </a:lnSpc>
              <a:spcBef>
                <a:spcPts val="0"/>
              </a:spcBef>
            </a:pPr>
            <a:r>
              <a:rPr lang="en-US" sz="1400" dirty="0">
                <a:latin typeface="Helvetica" panose="020B0604020202020204" pitchFamily="34" charset="0"/>
                <a:cs typeface="Helvetica" panose="020B0604020202020204" pitchFamily="34" charset="0"/>
                <a:hlinkClick r:id="rId3">
                  <a:extLst>
                    <a:ext uri="{A12FA001-AC4F-418D-AE19-62706E023703}">
                      <ahyp:hlinkClr xmlns:ahyp="http://schemas.microsoft.com/office/drawing/2018/hyperlinkcolor" val="tx"/>
                    </a:ext>
                  </a:extLst>
                </a:hlinkClick>
              </a:rPr>
              <a:t>agandarilla@stmarysfoodbank.org</a:t>
            </a:r>
            <a:endParaRPr lang="en-US" sz="1400" dirty="0">
              <a:latin typeface="Helvetica" panose="020B0604020202020204" pitchFamily="34" charset="0"/>
              <a:cs typeface="Helvetica" panose="020B0604020202020204" pitchFamily="34" charset="0"/>
            </a:endParaRP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Direct: 602-343-3198 </a:t>
            </a: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Cell: 602-703-1765</a:t>
            </a:r>
          </a:p>
          <a:p>
            <a:pPr marL="0" lvl="2" indent="0">
              <a:lnSpc>
                <a:spcPct val="110000"/>
              </a:lnSpc>
              <a:spcBef>
                <a:spcPts val="0"/>
              </a:spcBef>
              <a:buNone/>
            </a:pPr>
            <a:endPar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endParaRPr>
          </a:p>
          <a:p>
            <a:pPr marL="0" indent="0">
              <a:lnSpc>
                <a:spcPct val="100000"/>
              </a:lnSpc>
              <a:spcBef>
                <a:spcPts val="0"/>
              </a:spcBef>
              <a:buNone/>
            </a:pPr>
            <a:r>
              <a:rPr lang="en-US" sz="1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Annette Martinez:</a:t>
            </a:r>
          </a:p>
          <a:p>
            <a:pPr marL="114300" lvl="2">
              <a:lnSpc>
                <a:spcPct val="110000"/>
              </a:lnSpc>
              <a:spcBef>
                <a:spcPts val="0"/>
              </a:spcBef>
            </a:pPr>
            <a:r>
              <a:rPr lang="en-US" sz="1400" dirty="0">
                <a:latin typeface="Helvetica" panose="020B0604020202020204" pitchFamily="34" charset="0"/>
                <a:cs typeface="Helvetica" panose="020B0604020202020204" pitchFamily="34" charset="0"/>
                <a:hlinkClick r:id="rId4">
                  <a:extLst>
                    <a:ext uri="{A12FA001-AC4F-418D-AE19-62706E023703}">
                      <ahyp:hlinkClr xmlns:ahyp="http://schemas.microsoft.com/office/drawing/2018/hyperlinkcolor" val="tx"/>
                    </a:ext>
                  </a:extLst>
                </a:hlinkClick>
              </a:rPr>
              <a:t>amartinez@stmarysfoodbank.org</a:t>
            </a:r>
            <a:endParaRPr lang="en-US" sz="1400" dirty="0">
              <a:latin typeface="Helvetica" panose="020B0604020202020204" pitchFamily="34" charset="0"/>
              <a:cs typeface="Helvetica" panose="020B0604020202020204" pitchFamily="34" charset="0"/>
            </a:endParaRP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Direct: 602-343-2526 </a:t>
            </a: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Cell: 714-366-2962</a:t>
            </a:r>
          </a:p>
          <a:p>
            <a:pPr marL="0" lvl="2" indent="0">
              <a:lnSpc>
                <a:spcPct val="110000"/>
              </a:lnSpc>
              <a:spcBef>
                <a:spcPts val="0"/>
              </a:spcBef>
              <a:buNone/>
            </a:pPr>
            <a:endPar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endParaRPr>
          </a:p>
          <a:p>
            <a:pPr marL="0" indent="0">
              <a:lnSpc>
                <a:spcPct val="100000"/>
              </a:lnSpc>
              <a:spcBef>
                <a:spcPts val="0"/>
              </a:spcBef>
              <a:buNone/>
            </a:pPr>
            <a:r>
              <a:rPr lang="en-US" sz="1400" b="1"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Cheyann</a:t>
            </a:r>
            <a:r>
              <a:rPr lang="en-US" sz="1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Pham:</a:t>
            </a:r>
          </a:p>
          <a:p>
            <a:pPr marL="114300" lvl="2">
              <a:lnSpc>
                <a:spcPct val="110000"/>
              </a:lnSpc>
              <a:spcBef>
                <a:spcPts val="0"/>
              </a:spcBef>
            </a:pPr>
            <a:r>
              <a:rPr lang="en-US" sz="1400" dirty="0">
                <a:latin typeface="Helvetica" panose="020B0604020202020204" pitchFamily="34" charset="0"/>
                <a:cs typeface="Helvetica" panose="020B0604020202020204" pitchFamily="34" charset="0"/>
                <a:hlinkClick r:id="rId5">
                  <a:extLst>
                    <a:ext uri="{A12FA001-AC4F-418D-AE19-62706E023703}">
                      <ahyp:hlinkClr xmlns:ahyp="http://schemas.microsoft.com/office/drawing/2018/hyperlinkcolor" val="tx"/>
                    </a:ext>
                  </a:extLst>
                </a:hlinkClick>
              </a:rPr>
              <a:t>c</a:t>
            </a:r>
            <a:r>
              <a:rPr lang="en-US" sz="1400" u="sng" dirty="0">
                <a:latin typeface="Helvetica" panose="020B0604020202020204" pitchFamily="34" charset="0"/>
                <a:cs typeface="Helvetica" panose="020B0604020202020204" pitchFamily="34" charset="0"/>
              </a:rPr>
              <a:t>pham</a:t>
            </a:r>
            <a:r>
              <a:rPr lang="en-US" sz="1400" dirty="0">
                <a:latin typeface="Helvetica" panose="020B0604020202020204" pitchFamily="34" charset="0"/>
                <a:cs typeface="Helvetica" panose="020B0604020202020204" pitchFamily="34" charset="0"/>
                <a:hlinkClick r:id="rId5">
                  <a:extLst>
                    <a:ext uri="{A12FA001-AC4F-418D-AE19-62706E023703}">
                      <ahyp:hlinkClr xmlns:ahyp="http://schemas.microsoft.com/office/drawing/2018/hyperlinkcolor" val="tx"/>
                    </a:ext>
                  </a:extLst>
                </a:hlinkClick>
              </a:rPr>
              <a:t>@stmarysfoodbank.org</a:t>
            </a:r>
            <a:endParaRPr lang="en-US" sz="1400" dirty="0">
              <a:latin typeface="Helvetica" panose="020B0604020202020204" pitchFamily="34" charset="0"/>
              <a:cs typeface="Helvetica" panose="020B0604020202020204" pitchFamily="34" charset="0"/>
            </a:endParaRP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Direct:602-343-2529</a:t>
            </a: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Cell: 623-866-2637</a:t>
            </a:r>
          </a:p>
          <a:p>
            <a:pPr marL="0" lvl="2" indent="0">
              <a:lnSpc>
                <a:spcPct val="110000"/>
              </a:lnSpc>
              <a:spcBef>
                <a:spcPts val="0"/>
              </a:spcBef>
              <a:buNone/>
            </a:pPr>
            <a:endPar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endParaRPr>
          </a:p>
          <a:p>
            <a:pPr marL="0" indent="0">
              <a:lnSpc>
                <a:spcPct val="100000"/>
              </a:lnSpc>
              <a:spcBef>
                <a:spcPts val="0"/>
              </a:spcBef>
              <a:buNone/>
            </a:pPr>
            <a:r>
              <a:rPr lang="en-US" sz="1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Cinee Davis</a:t>
            </a:r>
            <a:r>
              <a:rPr lang="en-US" sz="1400" b="1" dirty="0">
                <a:solidFill>
                  <a:schemeClr val="tx1"/>
                </a:solidFill>
                <a:latin typeface="Arial" panose="020B0604020202020204" pitchFamily="34" charset="0"/>
                <a:cs typeface="Arial" panose="020B0604020202020204" pitchFamily="34" charset="0"/>
              </a:rPr>
              <a:t>	</a:t>
            </a:r>
          </a:p>
          <a:p>
            <a:pPr marL="114300" lvl="2">
              <a:lnSpc>
                <a:spcPct val="110000"/>
              </a:lnSpc>
              <a:spcBef>
                <a:spcPts val="0"/>
              </a:spcBef>
            </a:pPr>
            <a:r>
              <a:rPr lang="en-US" sz="1400" dirty="0">
                <a:latin typeface="Helvetica" panose="020B0604020202020204" pitchFamily="34" charset="0"/>
                <a:cs typeface="Helvetica" panose="020B0604020202020204" pitchFamily="34" charset="0"/>
                <a:hlinkClick r:id="rId6">
                  <a:extLst>
                    <a:ext uri="{A12FA001-AC4F-418D-AE19-62706E023703}">
                      <ahyp:hlinkClr xmlns:ahyp="http://schemas.microsoft.com/office/drawing/2018/hyperlinkcolor" val="tx"/>
                    </a:ext>
                  </a:extLst>
                </a:hlinkClick>
              </a:rPr>
              <a:t>cdavis@stmarysfoodbank.org</a:t>
            </a:r>
            <a:r>
              <a:rPr lang="en-US" sz="1400" dirty="0">
                <a:latin typeface="Helvetica" panose="020B0604020202020204" pitchFamily="34" charset="0"/>
                <a:cs typeface="Helvetica" panose="020B0604020202020204" pitchFamily="34" charset="0"/>
              </a:rPr>
              <a:t> </a:t>
            </a: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Direct: 602-343-3154</a:t>
            </a: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Cell: 928-225-7833</a:t>
            </a:r>
          </a:p>
          <a:p>
            <a:pPr lvl="1">
              <a:lnSpc>
                <a:spcPct val="100000"/>
              </a:lnSpc>
              <a:spcBef>
                <a:spcPts val="0"/>
              </a:spcBef>
            </a:pPr>
            <a:endParaRPr lang="en-US" sz="1000" dirty="0">
              <a:latin typeface="Helvetica" panose="020B0604020202020204" pitchFamily="34" charset="0"/>
              <a:cs typeface="Helvetica" panose="020B0604020202020204" pitchFamily="34" charset="0"/>
            </a:endParaRPr>
          </a:p>
        </p:txBody>
      </p:sp>
      <p:sp>
        <p:nvSpPr>
          <p:cNvPr id="5" name="Text Placeholder 4"/>
          <p:cNvSpPr>
            <a:spLocks noGrp="1"/>
          </p:cNvSpPr>
          <p:nvPr>
            <p:ph type="body" sz="quarter" idx="4294967295"/>
          </p:nvPr>
        </p:nvSpPr>
        <p:spPr>
          <a:xfrm>
            <a:off x="5135371" y="3148370"/>
            <a:ext cx="3780282" cy="1439878"/>
          </a:xfrm>
          <a:ln>
            <a:noFill/>
          </a:ln>
        </p:spPr>
        <p:txBody>
          <a:bodyPr vert="horz" lIns="91440" tIns="45720" rIns="91440" bIns="45720" rtlCol="0" anchor="t">
            <a:normAutofit lnSpcReduction="10000"/>
          </a:bodyPr>
          <a:lstStyle/>
          <a:p>
            <a:pPr marL="0" indent="0">
              <a:buNone/>
            </a:pPr>
            <a:r>
              <a:rPr lang="en-US"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Site Specialist- Northern AZ</a:t>
            </a:r>
          </a:p>
          <a:p>
            <a:pPr marL="0" lvl="1" indent="0">
              <a:lnSpc>
                <a:spcPct val="110000"/>
              </a:lnSpc>
              <a:spcBef>
                <a:spcPts val="0"/>
              </a:spcBef>
              <a:buNone/>
            </a:pPr>
            <a:endParaRPr lang="en-US" sz="1500" b="1" dirty="0">
              <a:effectLst>
                <a:outerShdw blurRad="38100" dist="38100" dir="2700000" algn="tl">
                  <a:srgbClr val="000000">
                    <a:alpha val="43137"/>
                  </a:srgbClr>
                </a:outerShdw>
              </a:effectLst>
              <a:latin typeface="Helvetica"/>
              <a:cs typeface="Helvetica"/>
            </a:endParaRPr>
          </a:p>
          <a:p>
            <a:pPr marL="0" lvl="1" indent="0">
              <a:lnSpc>
                <a:spcPct val="110000"/>
              </a:lnSpc>
              <a:spcBef>
                <a:spcPts val="0"/>
              </a:spcBef>
              <a:buNone/>
            </a:pPr>
            <a:r>
              <a:rPr lang="en-US" sz="1500" b="1" dirty="0">
                <a:effectLst>
                  <a:outerShdw blurRad="38100" dist="38100" dir="2700000" algn="tl">
                    <a:srgbClr val="000000">
                      <a:alpha val="43137"/>
                    </a:srgbClr>
                  </a:outerShdw>
                </a:effectLst>
                <a:latin typeface="Helvetica"/>
                <a:cs typeface="Helvetica"/>
              </a:rPr>
              <a:t>Terra Masias</a:t>
            </a:r>
          </a:p>
          <a:p>
            <a:pPr marL="114300" lvl="2">
              <a:lnSpc>
                <a:spcPct val="110000"/>
              </a:lnSpc>
              <a:spcBef>
                <a:spcPts val="0"/>
              </a:spcBef>
            </a:pPr>
            <a:r>
              <a:rPr lang="en-US" sz="1400" dirty="0">
                <a:latin typeface="Helvetica" panose="020B0604020202020204" pitchFamily="34" charset="0"/>
                <a:cs typeface="Helvetica" panose="020B0604020202020204" pitchFamily="34" charset="0"/>
                <a:hlinkClick r:id="rId7">
                  <a:extLst>
                    <a:ext uri="{A12FA001-AC4F-418D-AE19-62706E023703}">
                      <ahyp:hlinkClr xmlns:ahyp="http://schemas.microsoft.com/office/drawing/2018/hyperlinkcolor" val="tx"/>
                    </a:ext>
                  </a:extLst>
                </a:hlinkClick>
              </a:rPr>
              <a:t>tlmasias@stmarysfoodbank.org</a:t>
            </a:r>
            <a:endParaRPr lang="en-US" sz="1400" dirty="0">
              <a:latin typeface="Helvetica" panose="020B0604020202020204" pitchFamily="34" charset="0"/>
              <a:cs typeface="Helvetica" panose="020B0604020202020204" pitchFamily="34" charset="0"/>
            </a:endParaRP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Direct: 602-343-3124</a:t>
            </a: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Cell: 602-695-5925</a:t>
            </a:r>
          </a:p>
        </p:txBody>
      </p:sp>
      <p:sp>
        <p:nvSpPr>
          <p:cNvPr id="8" name="Content Placeholder 2"/>
          <p:cNvSpPr>
            <a:spLocks noGrp="1"/>
          </p:cNvSpPr>
          <p:nvPr>
            <p:ph sz="half" idx="4294967295"/>
          </p:nvPr>
        </p:nvSpPr>
        <p:spPr>
          <a:xfrm>
            <a:off x="5135371" y="4770902"/>
            <a:ext cx="3886200" cy="1965139"/>
          </a:xfrm>
          <a:noFill/>
        </p:spPr>
        <p:txBody>
          <a:bodyPr>
            <a:normAutofit/>
          </a:bodyPr>
          <a:lstStyle/>
          <a:p>
            <a:pPr marL="0" indent="0">
              <a:lnSpc>
                <a:spcPct val="70000"/>
              </a:lnSpc>
              <a:buNone/>
            </a:pPr>
            <a:r>
              <a:rPr lang="en-US" sz="2400" b="1" dirty="0">
                <a:solidFill>
                  <a:schemeClr val="bg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Program Manager</a:t>
            </a:r>
          </a:p>
          <a:p>
            <a:pPr marL="0" indent="0">
              <a:lnSpc>
                <a:spcPct val="70000"/>
              </a:lnSpc>
              <a:buNone/>
            </a:pPr>
            <a:endParaRPr lang="en-US" sz="1400" b="1" dirty="0">
              <a:solidFill>
                <a:schemeClr val="bg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endParaRPr>
          </a:p>
          <a:p>
            <a:pPr marL="0" indent="0">
              <a:lnSpc>
                <a:spcPct val="70000"/>
              </a:lnSpc>
              <a:buNone/>
            </a:pPr>
            <a:r>
              <a:rPr lang="en-US" sz="2400" b="1" dirty="0">
                <a:solidFill>
                  <a:schemeClr val="bg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Terra Masias</a:t>
            </a:r>
          </a:p>
          <a:p>
            <a:pPr marL="571500" lvl="1">
              <a:lnSpc>
                <a:spcPct val="70000"/>
              </a:lnSpc>
            </a:pPr>
            <a:r>
              <a:rPr lang="en-US" sz="1600" dirty="0">
                <a:solidFill>
                  <a:schemeClr val="bg1"/>
                </a:solidFill>
                <a:latin typeface="Helvetica" panose="020B0604020202020204" pitchFamily="34" charset="0"/>
                <a:cs typeface="Helvetica" panose="020B0604020202020204" pitchFamily="34" charset="0"/>
                <a:hlinkClick r:id="rId8">
                  <a:extLst>
                    <a:ext uri="{A12FA001-AC4F-418D-AE19-62706E023703}">
                      <ahyp:hlinkClr xmlns:ahyp="http://schemas.microsoft.com/office/drawing/2018/hyperlinkcolor" val="tx"/>
                    </a:ext>
                  </a:extLst>
                </a:hlinkClick>
              </a:rPr>
              <a:t>tlmasias@stmarysfoodbank.org</a:t>
            </a:r>
            <a:endParaRPr lang="en-US" sz="1600" dirty="0">
              <a:solidFill>
                <a:schemeClr val="bg1"/>
              </a:solidFill>
              <a:latin typeface="Helvetica" panose="020B0604020202020204" pitchFamily="34" charset="0"/>
              <a:cs typeface="Helvetica" panose="020B0604020202020204" pitchFamily="34" charset="0"/>
            </a:endParaRPr>
          </a:p>
          <a:p>
            <a:pPr marL="571500" lvl="1">
              <a:lnSpc>
                <a:spcPct val="70000"/>
              </a:lnSpc>
            </a:pPr>
            <a:r>
              <a:rPr lang="en-US" sz="1600" dirty="0">
                <a:solidFill>
                  <a:schemeClr val="bg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Direct: 602-343-3124 </a:t>
            </a:r>
          </a:p>
          <a:p>
            <a:pPr marL="571500" lvl="1">
              <a:lnSpc>
                <a:spcPct val="70000"/>
              </a:lnSpc>
            </a:pPr>
            <a:r>
              <a:rPr lang="en-US" sz="1600" dirty="0">
                <a:solidFill>
                  <a:schemeClr val="bg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Cell: 602-695-5925</a:t>
            </a:r>
          </a:p>
          <a:p>
            <a:pPr lvl="2"/>
            <a:endParaRPr lang="en-US" sz="1400" dirty="0">
              <a:noFill/>
              <a:latin typeface="Helvetica" panose="020B0604020202020204" pitchFamily="34" charset="0"/>
              <a:cs typeface="Helvetica" panose="020B0604020202020204" pitchFamily="34" charset="0"/>
            </a:endParaRPr>
          </a:p>
        </p:txBody>
      </p:sp>
      <p:sp>
        <p:nvSpPr>
          <p:cNvPr id="4" name="Text Placeholder 4">
            <a:extLst>
              <a:ext uri="{FF2B5EF4-FFF2-40B4-BE49-F238E27FC236}">
                <a16:creationId xmlns:a16="http://schemas.microsoft.com/office/drawing/2014/main" id="{F32FA199-B7DB-7F66-1D54-EAD42EF54BF8}"/>
              </a:ext>
            </a:extLst>
          </p:cNvPr>
          <p:cNvSpPr txBox="1">
            <a:spLocks/>
          </p:cNvSpPr>
          <p:nvPr/>
        </p:nvSpPr>
        <p:spPr>
          <a:xfrm>
            <a:off x="5081584" y="1876813"/>
            <a:ext cx="3780282" cy="1439878"/>
          </a:xfrm>
          <a:prstGeom prst="rect">
            <a:avLst/>
          </a:prstGeom>
          <a:ln>
            <a:no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10000"/>
              </a:lnSpc>
              <a:spcBef>
                <a:spcPts val="0"/>
              </a:spcBef>
              <a:buFont typeface="Arial" panose="020B0604020202020204" pitchFamily="34" charset="0"/>
              <a:buNone/>
            </a:pPr>
            <a:r>
              <a:rPr lang="en-US" sz="1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Mimi Dinkins</a:t>
            </a:r>
          </a:p>
          <a:p>
            <a:pPr marL="114300" lvl="2">
              <a:lnSpc>
                <a:spcPct val="110000"/>
              </a:lnSpc>
              <a:spcBef>
                <a:spcPts val="0"/>
              </a:spcBef>
            </a:pPr>
            <a:r>
              <a:rPr lang="en-US" sz="1400" dirty="0">
                <a:latin typeface="Helvetica" panose="020B0604020202020204" pitchFamily="34" charset="0"/>
                <a:cs typeface="Helvetica" panose="020B0604020202020204" pitchFamily="34" charset="0"/>
                <a:hlinkClick r:id="rId7">
                  <a:extLst>
                    <a:ext uri="{A12FA001-AC4F-418D-AE19-62706E023703}">
                      <ahyp:hlinkClr xmlns:ahyp="http://schemas.microsoft.com/office/drawing/2018/hyperlinkcolor" val="tx"/>
                    </a:ext>
                  </a:extLst>
                </a:hlinkClick>
              </a:rPr>
              <a:t>mdinkins@stmarysfoodbank.org</a:t>
            </a:r>
            <a:endParaRPr lang="en-US" sz="1400" dirty="0">
              <a:latin typeface="Helvetica" panose="020B0604020202020204" pitchFamily="34" charset="0"/>
              <a:cs typeface="Helvetica" panose="020B0604020202020204" pitchFamily="34" charset="0"/>
            </a:endParaRP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Direct: 602-343-3109</a:t>
            </a: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Cell: 623-330-1601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3EC416D-C08C-4644-BE6A-D5C47079CB25}"/>
              </a:ext>
            </a:extLst>
          </p:cNvPr>
          <p:cNvSpPr txBox="1"/>
          <p:nvPr/>
        </p:nvSpPr>
        <p:spPr>
          <a:xfrm>
            <a:off x="1174460" y="1059354"/>
            <a:ext cx="7684315" cy="5216813"/>
          </a:xfrm>
          <a:prstGeom prst="rect">
            <a:avLst/>
          </a:prstGeom>
          <a:noFill/>
        </p:spPr>
        <p:txBody>
          <a:bodyPr wrap="square">
            <a:spAutoFit/>
          </a:bodyPr>
          <a:lstStyle/>
          <a:p>
            <a:pPr marL="0" indent="0">
              <a:lnSpc>
                <a:spcPct val="100000"/>
              </a:lnSpc>
              <a:spcBef>
                <a:spcPts val="0"/>
              </a:spcBef>
              <a:buNone/>
            </a:pPr>
            <a:r>
              <a:rPr lang="en-US" sz="1500" i="1" dirty="0">
                <a:solidFill>
                  <a:schemeClr val="tx1"/>
                </a:solidFill>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sex, disability, age, or reprisal or retaliation for prior civil rights activity in any program or activity conducted or funded by USDA. </a:t>
            </a:r>
          </a:p>
          <a:p>
            <a:pPr marL="0" indent="0">
              <a:lnSpc>
                <a:spcPct val="100000"/>
              </a:lnSpc>
              <a:spcBef>
                <a:spcPts val="0"/>
              </a:spcBef>
              <a:buNone/>
            </a:pPr>
            <a:endParaRPr lang="en-US" sz="1500" i="1" dirty="0">
              <a:solidFill>
                <a:schemeClr val="tx1"/>
              </a:solidFill>
            </a:endParaRPr>
          </a:p>
          <a:p>
            <a:pPr marL="0" indent="0">
              <a:lnSpc>
                <a:spcPct val="100000"/>
              </a:lnSpc>
              <a:spcBef>
                <a:spcPts val="0"/>
              </a:spcBef>
              <a:buNone/>
            </a:pPr>
            <a:r>
              <a:rPr lang="en-US" sz="1500" i="1" dirty="0">
                <a:solidFill>
                  <a:schemeClr val="tx1"/>
                </a:solidFill>
              </a:rPr>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t>
            </a:r>
            <a:r>
              <a:rPr lang="en-US" sz="1500" i="1" dirty="0"/>
              <a:t>P</a:t>
            </a:r>
            <a:r>
              <a:rPr lang="en-US" sz="1500" i="1" dirty="0">
                <a:solidFill>
                  <a:schemeClr val="tx1"/>
                </a:solidFill>
              </a:rPr>
              <a:t>rogram information may be made available in languages other than English. </a:t>
            </a:r>
          </a:p>
          <a:p>
            <a:pPr marL="0" indent="0">
              <a:lnSpc>
                <a:spcPct val="120000"/>
              </a:lnSpc>
              <a:spcBef>
                <a:spcPts val="0"/>
              </a:spcBef>
              <a:buNone/>
            </a:pPr>
            <a:endParaRPr lang="en-US" sz="1500" i="1" dirty="0">
              <a:solidFill>
                <a:schemeClr val="tx1"/>
              </a:solidFill>
            </a:endParaRPr>
          </a:p>
          <a:p>
            <a:pPr marL="0" indent="0">
              <a:lnSpc>
                <a:spcPct val="100000"/>
              </a:lnSpc>
              <a:spcBef>
                <a:spcPts val="0"/>
              </a:spcBef>
              <a:buNone/>
            </a:pPr>
            <a:r>
              <a:rPr lang="en-US" sz="1500" i="1" dirty="0">
                <a:solidFill>
                  <a:schemeClr val="tx1"/>
                </a:solidFill>
              </a:rPr>
              <a:t>To file a program complaint of discrimination, complete the USDA Program Discrimination Complaint Form, (AD-3027) found online at: http://www.ascr.usda.gov/complaint_filing_cust.html, and at any USDA office, or write a letter addressed to USDA and provide in the letter all of the information requested in the form. To request a copy of the complaint form, call (866) 632-9992. Submit your completed form or letter to USDA by: (1) mail: U.S. Department of Agriculture Office of the Assistant Secretary for Civil Rights 1400 Independence Avenue, SW Washington, D.C. 20250-9410;  (2) fax: (202) 690-7442; or  (3) </a:t>
            </a:r>
            <a:r>
              <a:rPr lang="en-US" sz="1500" i="1" dirty="0" err="1">
                <a:solidFill>
                  <a:schemeClr val="tx1"/>
                </a:solidFill>
              </a:rPr>
              <a:t>email:program.intake@usda.gov</a:t>
            </a:r>
            <a:r>
              <a:rPr lang="en-US" sz="1500" i="1" dirty="0">
                <a:solidFill>
                  <a:schemeClr val="tx1"/>
                </a:solidFill>
              </a:rPr>
              <a:t>. </a:t>
            </a:r>
          </a:p>
          <a:p>
            <a:pPr marL="0" indent="0">
              <a:lnSpc>
                <a:spcPct val="100000"/>
              </a:lnSpc>
              <a:spcBef>
                <a:spcPts val="0"/>
              </a:spcBef>
              <a:buNone/>
            </a:pPr>
            <a:endParaRPr lang="en-US" sz="1500" b="1" dirty="0">
              <a:solidFill>
                <a:schemeClr val="tx1"/>
              </a:solidFill>
              <a:latin typeface="Calibri" panose="020F0502020204030204" pitchFamily="34" charset="0"/>
              <a:cs typeface="Times New Roman" panose="02020603050405020304" pitchFamily="18" charset="0"/>
            </a:endParaRPr>
          </a:p>
          <a:p>
            <a:pPr marL="0" indent="0" algn="ctr">
              <a:lnSpc>
                <a:spcPct val="100000"/>
              </a:lnSpc>
              <a:spcBef>
                <a:spcPts val="0"/>
              </a:spcBef>
              <a:buNone/>
            </a:pPr>
            <a:r>
              <a:rPr lang="en-US" sz="1500" b="1" i="1" dirty="0">
                <a:solidFill>
                  <a:schemeClr val="tx1"/>
                </a:solidFill>
              </a:rPr>
              <a:t>This institution is an equal opportunity provider</a:t>
            </a:r>
            <a:endParaRPr lang="en-US" sz="1500" dirty="0"/>
          </a:p>
        </p:txBody>
      </p:sp>
      <p:sp>
        <p:nvSpPr>
          <p:cNvPr id="6" name="Title 1">
            <a:extLst>
              <a:ext uri="{FF2B5EF4-FFF2-40B4-BE49-F238E27FC236}">
                <a16:creationId xmlns:a16="http://schemas.microsoft.com/office/drawing/2014/main" id="{1BC1FB31-67CF-8746-4168-DE3AE1F64B36}"/>
              </a:ext>
            </a:extLst>
          </p:cNvPr>
          <p:cNvSpPr txBox="1">
            <a:spLocks/>
          </p:cNvSpPr>
          <p:nvPr/>
        </p:nvSpPr>
        <p:spPr>
          <a:xfrm>
            <a:off x="1016117" y="201337"/>
            <a:ext cx="8001000" cy="595618"/>
          </a:xfrm>
          <a:prstGeom prst="rect">
            <a:avLst/>
          </a:prstGeom>
          <a:solidFill>
            <a:srgbClr val="F5871F"/>
          </a:solidFill>
          <a:ln>
            <a:solidFill>
              <a:srgbClr val="F5871F"/>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2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Non-Discrimination Statement</a:t>
            </a:r>
            <a:endParaRPr lang="en-US"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2086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791" y="103764"/>
            <a:ext cx="7935127" cy="748291"/>
          </a:xfrm>
          <a:solidFill>
            <a:srgbClr val="F5871F"/>
          </a:solidFill>
          <a:ln>
            <a:solidFill>
              <a:srgbClr val="F5871F"/>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en-US" sz="4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Introduction and Overview</a:t>
            </a:r>
          </a:p>
        </p:txBody>
      </p:sp>
      <p:sp>
        <p:nvSpPr>
          <p:cNvPr id="3" name="Content Placeholder 2"/>
          <p:cNvSpPr>
            <a:spLocks noGrp="1"/>
          </p:cNvSpPr>
          <p:nvPr>
            <p:ph idx="1"/>
          </p:nvPr>
        </p:nvSpPr>
        <p:spPr>
          <a:xfrm>
            <a:off x="1564546" y="916784"/>
            <a:ext cx="7228513" cy="938910"/>
          </a:xfrm>
        </p:spPr>
        <p:txBody>
          <a:bodyPr>
            <a:normAutofit fontScale="25000" lnSpcReduction="20000"/>
          </a:bodyPr>
          <a:lstStyle/>
          <a:p>
            <a:pPr marL="0" indent="0" algn="ctr">
              <a:lnSpc>
                <a:spcPct val="120000"/>
              </a:lnSpc>
              <a:spcBef>
                <a:spcPts val="0"/>
              </a:spcBef>
              <a:buNone/>
            </a:pPr>
            <a:r>
              <a:rPr lang="en-US" sz="6800" i="1" dirty="0">
                <a:solidFill>
                  <a:schemeClr val="accent2"/>
                </a:solidFill>
                <a:latin typeface="Arial" panose="020B0604020202020204" pitchFamily="34" charset="0"/>
                <a:cs typeface="Arial" panose="020B0604020202020204" pitchFamily="34" charset="0"/>
              </a:rPr>
              <a:t>Because St. Mary’s Food Bank Alliance (SMFBA) is committed to promoting the importance of food safety, we provide this </a:t>
            </a:r>
          </a:p>
          <a:p>
            <a:pPr marL="0" indent="0" algn="ctr">
              <a:lnSpc>
                <a:spcPct val="120000"/>
              </a:lnSpc>
              <a:spcBef>
                <a:spcPts val="0"/>
              </a:spcBef>
              <a:buNone/>
            </a:pPr>
            <a:r>
              <a:rPr lang="en-US" sz="6800" i="1" dirty="0">
                <a:solidFill>
                  <a:schemeClr val="accent2"/>
                </a:solidFill>
                <a:latin typeface="Arial" panose="020B0604020202020204" pitchFamily="34" charset="0"/>
                <a:cs typeface="Arial" panose="020B0604020202020204" pitchFamily="34" charset="0"/>
              </a:rPr>
              <a:t>Food Safety Training to our program partners.</a:t>
            </a:r>
          </a:p>
          <a:p>
            <a:pPr marL="0" indent="0" algn="ctr">
              <a:lnSpc>
                <a:spcPct val="120000"/>
              </a:lnSpc>
              <a:spcBef>
                <a:spcPts val="0"/>
              </a:spcBef>
              <a:buNone/>
            </a:pPr>
            <a:endParaRPr lang="en-US" sz="4500" dirty="0">
              <a:latin typeface="Arial" panose="020B0604020202020204" pitchFamily="34" charset="0"/>
              <a:cs typeface="Arial" panose="020B0604020202020204" pitchFamily="34" charset="0"/>
            </a:endParaRPr>
          </a:p>
          <a:p>
            <a:pPr marL="0" indent="0" algn="ctr">
              <a:buNone/>
            </a:pPr>
            <a:endParaRPr lang="en-US" dirty="0"/>
          </a:p>
        </p:txBody>
      </p:sp>
      <p:sp>
        <p:nvSpPr>
          <p:cNvPr id="4" name="Content Placeholder 2">
            <a:extLst>
              <a:ext uri="{FF2B5EF4-FFF2-40B4-BE49-F238E27FC236}">
                <a16:creationId xmlns:a16="http://schemas.microsoft.com/office/drawing/2014/main" id="{B17F45C4-D66A-690D-F8C9-C01C027A3706}"/>
              </a:ext>
            </a:extLst>
          </p:cNvPr>
          <p:cNvSpPr txBox="1">
            <a:spLocks/>
          </p:cNvSpPr>
          <p:nvPr/>
        </p:nvSpPr>
        <p:spPr>
          <a:xfrm>
            <a:off x="4455459" y="2040083"/>
            <a:ext cx="4337600" cy="3786975"/>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spcAft>
                <a:spcPts val="600"/>
              </a:spcAft>
            </a:pPr>
            <a:r>
              <a:rPr lang="en-US" sz="4500" dirty="0">
                <a:latin typeface="Arial" panose="020B0604020202020204" pitchFamily="34" charset="0"/>
                <a:cs typeface="Arial" panose="020B0604020202020204" pitchFamily="34" charset="0"/>
              </a:rPr>
              <a:t>Food Safety Training is provided to at least one representative from each program partner at the time of registration or when a change in site personnel occurs.</a:t>
            </a:r>
          </a:p>
          <a:p>
            <a:pPr marL="0" indent="0">
              <a:lnSpc>
                <a:spcPct val="120000"/>
              </a:lnSpc>
              <a:spcBef>
                <a:spcPts val="0"/>
              </a:spcBef>
              <a:spcAft>
                <a:spcPts val="600"/>
              </a:spcAft>
              <a:buNone/>
            </a:pPr>
            <a:r>
              <a:rPr lang="en-US" sz="4500" dirty="0">
                <a:latin typeface="Arial" panose="020B0604020202020204" pitchFamily="34" charset="0"/>
                <a:cs typeface="Arial" panose="020B0604020202020204" pitchFamily="34" charset="0"/>
              </a:rPr>
              <a:t> </a:t>
            </a:r>
          </a:p>
          <a:p>
            <a:pPr>
              <a:lnSpc>
                <a:spcPct val="120000"/>
              </a:lnSpc>
              <a:spcBef>
                <a:spcPts val="0"/>
              </a:spcBef>
              <a:spcAft>
                <a:spcPts val="600"/>
              </a:spcAft>
            </a:pPr>
            <a:r>
              <a:rPr lang="en-US" sz="4500" dirty="0">
                <a:latin typeface="Arial" panose="020B0604020202020204" pitchFamily="34" charset="0"/>
                <a:cs typeface="Arial" panose="020B0604020202020204" pitchFamily="34" charset="0"/>
              </a:rPr>
              <a:t>The trained representative must be a regular staff member or volunteer who is involved in, or supervises, the distribution of food provided by SMFBA. </a:t>
            </a:r>
          </a:p>
        </p:txBody>
      </p:sp>
    </p:spTree>
    <p:extLst>
      <p:ext uri="{BB962C8B-B14F-4D97-AF65-F5344CB8AC3E}">
        <p14:creationId xmlns:p14="http://schemas.microsoft.com/office/powerpoint/2010/main" val="12709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791" y="103764"/>
            <a:ext cx="7935127" cy="748291"/>
          </a:xfrm>
          <a:solidFill>
            <a:srgbClr val="F5871F"/>
          </a:solidFill>
          <a:ln>
            <a:solidFill>
              <a:srgbClr val="F5871F"/>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en-US" sz="4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Introduction and Overview</a:t>
            </a:r>
          </a:p>
        </p:txBody>
      </p:sp>
      <p:sp>
        <p:nvSpPr>
          <p:cNvPr id="5" name="TextBox 4">
            <a:extLst>
              <a:ext uri="{FF2B5EF4-FFF2-40B4-BE49-F238E27FC236}">
                <a16:creationId xmlns:a16="http://schemas.microsoft.com/office/drawing/2014/main" id="{975B8B8A-9B24-480F-8792-DF2FCA5CAE4B}"/>
              </a:ext>
            </a:extLst>
          </p:cNvPr>
          <p:cNvSpPr txBox="1"/>
          <p:nvPr/>
        </p:nvSpPr>
        <p:spPr>
          <a:xfrm>
            <a:off x="1199626" y="1033484"/>
            <a:ext cx="7583647" cy="954107"/>
          </a:xfrm>
          <a:prstGeom prst="rect">
            <a:avLst/>
          </a:prstGeom>
          <a:noFill/>
        </p:spPr>
        <p:txBody>
          <a:bodyPr wrap="square" rtlCol="0">
            <a:spAutoFit/>
          </a:bodyPr>
          <a:lstStyle/>
          <a:p>
            <a:pPr algn="ctr"/>
            <a:r>
              <a:rPr lang="en-US" sz="2800" dirty="0">
                <a:latin typeface="Arial" panose="020B0604020202020204" pitchFamily="34" charset="0"/>
                <a:cs typeface="Arial" panose="020B0604020202020204" pitchFamily="34" charset="0"/>
              </a:rPr>
              <a:t>It is important that all our program partners operate with a culture of food safety.  </a:t>
            </a:r>
          </a:p>
        </p:txBody>
      </p:sp>
      <p:sp>
        <p:nvSpPr>
          <p:cNvPr id="7" name="TextBox 6">
            <a:extLst>
              <a:ext uri="{FF2B5EF4-FFF2-40B4-BE49-F238E27FC236}">
                <a16:creationId xmlns:a16="http://schemas.microsoft.com/office/drawing/2014/main" id="{223B35BE-7436-5FE0-D428-8338A8531CF6}"/>
              </a:ext>
            </a:extLst>
          </p:cNvPr>
          <p:cNvSpPr txBox="1"/>
          <p:nvPr/>
        </p:nvSpPr>
        <p:spPr>
          <a:xfrm>
            <a:off x="4572000" y="2169020"/>
            <a:ext cx="4436918" cy="3985706"/>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200" dirty="0">
                <a:latin typeface="Arial" panose="020B0604020202020204" pitchFamily="34" charset="0"/>
                <a:cs typeface="Arial" panose="020B0604020202020204" pitchFamily="34" charset="0"/>
              </a:rPr>
              <a:t>This includes following recognized food safety systems and protocols.        </a:t>
            </a:r>
          </a:p>
          <a:p>
            <a:pPr marL="342900" indent="-342900">
              <a:spcAft>
                <a:spcPts val="600"/>
              </a:spcAft>
              <a:buFont typeface="Arial" panose="020B0604020202020204" pitchFamily="34" charset="0"/>
              <a:buChar char="•"/>
            </a:pPr>
            <a:r>
              <a:rPr lang="en-US" sz="2200" dirty="0">
                <a:latin typeface="Arial" panose="020B0604020202020204" pitchFamily="34" charset="0"/>
                <a:cs typeface="Arial" panose="020B0604020202020204" pitchFamily="34" charset="0"/>
              </a:rPr>
              <a:t>The program partner’s leadership is responsible for implementing/ensuring food safety culture. </a:t>
            </a:r>
          </a:p>
          <a:p>
            <a:pPr marL="342900" indent="-342900">
              <a:spcAft>
                <a:spcPts val="600"/>
              </a:spcAft>
              <a:buFont typeface="Arial" panose="020B0604020202020204" pitchFamily="34" charset="0"/>
              <a:buChar char="•"/>
            </a:pPr>
            <a:r>
              <a:rPr lang="en-US" sz="2200" i="1" dirty="0">
                <a:latin typeface="Arial" panose="020B0604020202020204" pitchFamily="34" charset="0"/>
                <a:cs typeface="Arial" panose="020B0604020202020204" pitchFamily="34" charset="0"/>
              </a:rPr>
              <a:t>Every employee or volunteer must be dedicated to ensuring the food they serve is safe</a:t>
            </a:r>
            <a:r>
              <a:rPr lang="en-US" sz="2200" dirty="0">
                <a:latin typeface="Arial" panose="020B0604020202020204" pitchFamily="34" charset="0"/>
                <a:cs typeface="Arial" panose="020B0604020202020204" pitchFamily="34" charset="0"/>
              </a:rPr>
              <a:t>. </a:t>
            </a:r>
          </a:p>
          <a:p>
            <a:pPr marL="0" indent="0">
              <a:buNone/>
            </a:pPr>
            <a:r>
              <a:rPr lang="en-US" dirty="0"/>
              <a:t> </a:t>
            </a:r>
          </a:p>
        </p:txBody>
      </p:sp>
      <p:sp>
        <p:nvSpPr>
          <p:cNvPr id="3" name="Star: 5 Points 2">
            <a:extLst>
              <a:ext uri="{FF2B5EF4-FFF2-40B4-BE49-F238E27FC236}">
                <a16:creationId xmlns:a16="http://schemas.microsoft.com/office/drawing/2014/main" id="{0EDC617A-EB3B-494D-3A2D-234C5FE80CFB}"/>
              </a:ext>
            </a:extLst>
          </p:cNvPr>
          <p:cNvSpPr/>
          <p:nvPr/>
        </p:nvSpPr>
        <p:spPr>
          <a:xfrm>
            <a:off x="7860484" y="1614656"/>
            <a:ext cx="167780" cy="165455"/>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2209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791" y="103764"/>
            <a:ext cx="7935127" cy="748291"/>
          </a:xfrm>
          <a:solidFill>
            <a:srgbClr val="F5871F"/>
          </a:solidFill>
          <a:ln>
            <a:solidFill>
              <a:srgbClr val="F5871F"/>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en-US" sz="4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Introduction and Overview</a:t>
            </a:r>
          </a:p>
        </p:txBody>
      </p:sp>
      <p:sp>
        <p:nvSpPr>
          <p:cNvPr id="6" name="TextBox 5">
            <a:extLst>
              <a:ext uri="{FF2B5EF4-FFF2-40B4-BE49-F238E27FC236}">
                <a16:creationId xmlns:a16="http://schemas.microsoft.com/office/drawing/2014/main" id="{4DA9F401-B7CA-4598-8DBC-1D88DC4DC619}"/>
              </a:ext>
            </a:extLst>
          </p:cNvPr>
          <p:cNvSpPr txBox="1"/>
          <p:nvPr/>
        </p:nvSpPr>
        <p:spPr>
          <a:xfrm>
            <a:off x="1642351" y="996917"/>
            <a:ext cx="7062379" cy="1077218"/>
          </a:xfrm>
          <a:prstGeom prst="rect">
            <a:avLst/>
          </a:prstGeom>
          <a:noFill/>
        </p:spPr>
        <p:txBody>
          <a:bodyPr wrap="square" rtlCol="0">
            <a:spAutoFit/>
          </a:bodyPr>
          <a:lstStyle/>
          <a:p>
            <a:pPr algn="ctr"/>
            <a:r>
              <a:rPr lang="en-US" sz="1700" i="1" dirty="0">
                <a:solidFill>
                  <a:schemeClr val="accent2"/>
                </a:solidFill>
                <a:latin typeface="Arial" panose="020B0604020202020204" pitchFamily="34" charset="0"/>
                <a:cs typeface="Arial" panose="020B0604020202020204" pitchFamily="34" charset="0"/>
              </a:rPr>
              <a:t>SMFBA’s program partners must comply with all applicable federal, state, and local regulations relating to the receiving, storing, and handling of food products from SMFBA.</a:t>
            </a:r>
          </a:p>
          <a:p>
            <a:pPr marL="0" indent="0">
              <a:buNone/>
            </a:pPr>
            <a:r>
              <a:rPr lang="en-US" sz="1300" dirty="0">
                <a:latin typeface="Arial" panose="020B0604020202020204" pitchFamily="34" charset="0"/>
                <a:cs typeface="Arial" panose="020B0604020202020204" pitchFamily="34" charset="0"/>
              </a:rPr>
              <a:t> </a:t>
            </a:r>
          </a:p>
        </p:txBody>
      </p:sp>
      <p:sp>
        <p:nvSpPr>
          <p:cNvPr id="8" name="TextBox 7">
            <a:extLst>
              <a:ext uri="{FF2B5EF4-FFF2-40B4-BE49-F238E27FC236}">
                <a16:creationId xmlns:a16="http://schemas.microsoft.com/office/drawing/2014/main" id="{BB5F0595-D396-3E74-1883-B0678C7AE657}"/>
              </a:ext>
            </a:extLst>
          </p:cNvPr>
          <p:cNvSpPr txBox="1"/>
          <p:nvPr/>
        </p:nvSpPr>
        <p:spPr>
          <a:xfrm>
            <a:off x="4010025" y="2207401"/>
            <a:ext cx="4563523" cy="3693319"/>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After completing this food safety training course you will be asked to submit the Knowledge Check (20 questions).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Your Training Certificate will be kept on file with SMFBA for compliance and audit purposes.  NOTE: This satisfies our requirements but may not be valid outside of the Food Bank.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Please reach out to your SMFBA Site Specialist if you have questions or concerns at any time.</a:t>
            </a:r>
          </a:p>
        </p:txBody>
      </p:sp>
      <p:sp>
        <p:nvSpPr>
          <p:cNvPr id="9" name="Star: 5 Points 8">
            <a:extLst>
              <a:ext uri="{FF2B5EF4-FFF2-40B4-BE49-F238E27FC236}">
                <a16:creationId xmlns:a16="http://schemas.microsoft.com/office/drawing/2014/main" id="{CC4F71D4-45D7-7245-2D92-CD6FEF0B1605}"/>
              </a:ext>
            </a:extLst>
          </p:cNvPr>
          <p:cNvSpPr/>
          <p:nvPr/>
        </p:nvSpPr>
        <p:spPr>
          <a:xfrm>
            <a:off x="7991664" y="2824891"/>
            <a:ext cx="167780" cy="165455"/>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80880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736" y="105909"/>
            <a:ext cx="7893182" cy="1043383"/>
          </a:xfrm>
          <a:solidFill>
            <a:srgbClr val="F5871F"/>
          </a:solidFill>
          <a:ln>
            <a:solidFill>
              <a:srgbClr val="F5871F"/>
            </a:solidFill>
          </a:ln>
        </p:spPr>
        <p:txBody>
          <a:bodyPr>
            <a:normAutofit/>
          </a:bodyPr>
          <a:lstStyle/>
          <a:p>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Personal Hygiene for Food Handling</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444110" y="2060995"/>
            <a:ext cx="4311083" cy="4338608"/>
          </a:xfrm>
        </p:spPr>
        <p:txBody>
          <a:bodyPr>
            <a:normAutofit fontScale="25000" lnSpcReduction="20000"/>
          </a:bodyPr>
          <a:lstStyle/>
          <a:p>
            <a:pPr marL="228600" lvl="1">
              <a:lnSpc>
                <a:spcPct val="120000"/>
              </a:lnSpc>
              <a:spcBef>
                <a:spcPts val="1000"/>
              </a:spcBef>
            </a:pPr>
            <a:r>
              <a:rPr lang="en-US" sz="6400" dirty="0">
                <a:latin typeface="Arial" panose="020B0604020202020204" pitchFamily="34" charset="0"/>
                <a:cs typeface="Arial" panose="020B0604020202020204" pitchFamily="34" charset="0"/>
              </a:rPr>
              <a:t>Remove your hand jewelry/watch. </a:t>
            </a:r>
          </a:p>
          <a:p>
            <a:pPr marL="228600" lvl="1">
              <a:lnSpc>
                <a:spcPct val="120000"/>
              </a:lnSpc>
              <a:spcBef>
                <a:spcPts val="1000"/>
              </a:spcBef>
            </a:pPr>
            <a:r>
              <a:rPr lang="en-US" sz="6400" dirty="0">
                <a:latin typeface="Arial" panose="020B0604020202020204" pitchFamily="34" charset="0"/>
                <a:cs typeface="Arial" panose="020B0604020202020204" pitchFamily="34" charset="0"/>
              </a:rPr>
              <a:t>Wet your hands using running water as hot as you can comfortably stand.</a:t>
            </a:r>
          </a:p>
          <a:p>
            <a:pPr marL="228600" lvl="1">
              <a:lnSpc>
                <a:spcPct val="120000"/>
              </a:lnSpc>
              <a:spcBef>
                <a:spcPts val="1000"/>
              </a:spcBef>
            </a:pPr>
            <a:r>
              <a:rPr lang="en-US" sz="6400" dirty="0">
                <a:latin typeface="Arial" panose="020B0604020202020204" pitchFamily="34" charset="0"/>
                <a:cs typeface="Arial" panose="020B0604020202020204" pitchFamily="34" charset="0"/>
              </a:rPr>
              <a:t>Apply soap to build up a good lather.</a:t>
            </a:r>
          </a:p>
          <a:p>
            <a:pPr marL="228600" lvl="1">
              <a:lnSpc>
                <a:spcPct val="120000"/>
              </a:lnSpc>
              <a:spcBef>
                <a:spcPts val="1000"/>
              </a:spcBef>
            </a:pPr>
            <a:r>
              <a:rPr lang="en-US" sz="6400" dirty="0">
                <a:latin typeface="Arial" panose="020B0604020202020204" pitchFamily="34" charset="0"/>
                <a:cs typeface="Arial" panose="020B0604020202020204" pitchFamily="34" charset="0"/>
              </a:rPr>
              <a:t>Scrub hands vigorously for 10 to 15 seconds. Clean under fingernails and between fingers.</a:t>
            </a:r>
          </a:p>
          <a:p>
            <a:pPr marL="228600" lvl="1">
              <a:lnSpc>
                <a:spcPct val="120000"/>
              </a:lnSpc>
              <a:spcBef>
                <a:spcPts val="1000"/>
              </a:spcBef>
            </a:pPr>
            <a:r>
              <a:rPr lang="en-US" sz="6400" dirty="0">
                <a:latin typeface="Arial" panose="020B0604020202020204" pitchFamily="34" charset="0"/>
                <a:cs typeface="Arial" panose="020B0604020202020204" pitchFamily="34" charset="0"/>
              </a:rPr>
              <a:t>Use warm, running water to thoroughly rinse hands.</a:t>
            </a:r>
          </a:p>
          <a:p>
            <a:pPr marL="228600" lvl="1">
              <a:lnSpc>
                <a:spcPct val="120000"/>
              </a:lnSpc>
              <a:spcBef>
                <a:spcPts val="1000"/>
              </a:spcBef>
            </a:pPr>
            <a:r>
              <a:rPr lang="en-US" sz="6400" dirty="0">
                <a:latin typeface="Arial" panose="020B0604020202020204" pitchFamily="34" charset="0"/>
                <a:cs typeface="Arial" panose="020B0604020202020204" pitchFamily="34" charset="0"/>
              </a:rPr>
              <a:t>Dry hands using a single-use paper towel or hand dryer.</a:t>
            </a:r>
          </a:p>
          <a:p>
            <a:pPr marL="228600" lvl="1">
              <a:lnSpc>
                <a:spcPct val="120000"/>
              </a:lnSpc>
              <a:spcBef>
                <a:spcPts val="1000"/>
              </a:spcBef>
            </a:pPr>
            <a:r>
              <a:rPr lang="en-US" sz="6400" dirty="0">
                <a:latin typeface="Arial" panose="020B0604020202020204" pitchFamily="34" charset="0"/>
                <a:cs typeface="Arial" panose="020B0604020202020204" pitchFamily="34" charset="0"/>
              </a:rPr>
              <a:t>Use a paper towel to turn off the faucet and open the restroom door, as applicable. </a:t>
            </a:r>
          </a:p>
          <a:p>
            <a:pPr marL="0" indent="0">
              <a:buNone/>
            </a:pPr>
            <a:endParaRPr lang="en-US" sz="1500" b="1" dirty="0"/>
          </a:p>
        </p:txBody>
      </p:sp>
      <p:sp>
        <p:nvSpPr>
          <p:cNvPr id="6" name="Content Placeholder 2">
            <a:extLst>
              <a:ext uri="{FF2B5EF4-FFF2-40B4-BE49-F238E27FC236}">
                <a16:creationId xmlns:a16="http://schemas.microsoft.com/office/drawing/2014/main" id="{187B552E-087F-446B-9550-A8E2B9741A57}"/>
              </a:ext>
            </a:extLst>
          </p:cNvPr>
          <p:cNvSpPr txBox="1">
            <a:spLocks/>
          </p:cNvSpPr>
          <p:nvPr/>
        </p:nvSpPr>
        <p:spPr>
          <a:xfrm>
            <a:off x="2201698" y="1312468"/>
            <a:ext cx="5562313" cy="885627"/>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5100" b="1" dirty="0">
                <a:latin typeface="Arial" panose="020B0604020202020204" pitchFamily="34" charset="0"/>
                <a:cs typeface="Arial" panose="020B0604020202020204" pitchFamily="34" charset="0"/>
              </a:rPr>
              <a:t>Handwashing Guidelines</a:t>
            </a:r>
          </a:p>
          <a:p>
            <a:pPr marL="0" indent="0" algn="ctr">
              <a:buNone/>
            </a:pPr>
            <a:r>
              <a:rPr lang="en-US" sz="3600" b="1" dirty="0">
                <a:solidFill>
                  <a:schemeClr val="accent2"/>
                </a:solidFill>
                <a:latin typeface="Arial" panose="020B0604020202020204" pitchFamily="34" charset="0"/>
                <a:cs typeface="Arial" panose="020B0604020202020204" pitchFamily="34" charset="0"/>
              </a:rPr>
              <a:t>Handwashing should take AT LEAST 20 seconds. </a:t>
            </a:r>
          </a:p>
          <a:p>
            <a:pPr marL="228600" lvl="1">
              <a:spcBef>
                <a:spcPts val="1000"/>
              </a:spcBef>
            </a:pPr>
            <a:endParaRPr lang="en-US" sz="34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500" b="1" dirty="0"/>
          </a:p>
        </p:txBody>
      </p:sp>
      <p:sp>
        <p:nvSpPr>
          <p:cNvPr id="7" name="Star: 5 Points 6">
            <a:extLst>
              <a:ext uri="{FF2B5EF4-FFF2-40B4-BE49-F238E27FC236}">
                <a16:creationId xmlns:a16="http://schemas.microsoft.com/office/drawing/2014/main" id="{0343D5C7-0D8E-82DD-345B-DB9689FD8439}"/>
              </a:ext>
            </a:extLst>
          </p:cNvPr>
          <p:cNvSpPr/>
          <p:nvPr/>
        </p:nvSpPr>
        <p:spPr>
          <a:xfrm>
            <a:off x="7932430" y="2135584"/>
            <a:ext cx="180364" cy="166154"/>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tar: 5 Points 7">
            <a:extLst>
              <a:ext uri="{FF2B5EF4-FFF2-40B4-BE49-F238E27FC236}">
                <a16:creationId xmlns:a16="http://schemas.microsoft.com/office/drawing/2014/main" id="{E0699AE9-7A17-14A4-7494-132EF42169CD}"/>
              </a:ext>
            </a:extLst>
          </p:cNvPr>
          <p:cNvSpPr/>
          <p:nvPr/>
        </p:nvSpPr>
        <p:spPr>
          <a:xfrm>
            <a:off x="7537508" y="1711584"/>
            <a:ext cx="226503" cy="192493"/>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2005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736" y="105909"/>
            <a:ext cx="7893182" cy="1043383"/>
          </a:xfrm>
          <a:solidFill>
            <a:srgbClr val="F5871F"/>
          </a:solidFill>
          <a:ln>
            <a:solidFill>
              <a:srgbClr val="F5871F"/>
            </a:solidFill>
          </a:ln>
        </p:spPr>
        <p:txBody>
          <a:bodyPr>
            <a:normAutofit/>
          </a:bodyPr>
          <a:lstStyle/>
          <a:p>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Personal Hygiene for Food Handling </a:t>
            </a:r>
            <a:endParaRPr lang="en-US" sz="1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81A37C9B-B842-414E-9850-B1D6AFE5D00E}"/>
              </a:ext>
            </a:extLst>
          </p:cNvPr>
          <p:cNvSpPr txBox="1"/>
          <p:nvPr/>
        </p:nvSpPr>
        <p:spPr>
          <a:xfrm>
            <a:off x="4572000" y="2157992"/>
            <a:ext cx="4269997" cy="3724096"/>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Using the restroom</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Touching your hair, face or body</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Handling raw meat, poultry, or seafood</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Taking out the trash  </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Sneezing, coughing, or using a tissue</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Handling chemicals</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Smoking or chewing gum/tobacco</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Eating or drinking </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Touching anything that may contaminate your hands</a:t>
            </a:r>
          </a:p>
          <a:p>
            <a:pPr marL="0" indent="0">
              <a:buNone/>
            </a:pPr>
            <a:endParaRPr lang="en-US" sz="1100" dirty="0">
              <a:latin typeface="Arial" panose="020B060402020202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id="{D1334BB5-259E-C8D1-EB1E-B7E650806458}"/>
              </a:ext>
            </a:extLst>
          </p:cNvPr>
          <p:cNvSpPr txBox="1">
            <a:spLocks/>
          </p:cNvSpPr>
          <p:nvPr/>
        </p:nvSpPr>
        <p:spPr>
          <a:xfrm>
            <a:off x="1972811" y="1274987"/>
            <a:ext cx="5971564" cy="883005"/>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6000" b="1" dirty="0">
                <a:latin typeface="Arial" panose="020B0604020202020204" pitchFamily="34" charset="0"/>
                <a:cs typeface="Arial" panose="020B0604020202020204" pitchFamily="34" charset="0"/>
              </a:rPr>
              <a:t>Handwashing Guidelines</a:t>
            </a:r>
          </a:p>
          <a:p>
            <a:pPr marL="0" indent="0" algn="ctr">
              <a:buNone/>
            </a:pPr>
            <a:r>
              <a:rPr lang="en-US" sz="4300" b="1" dirty="0">
                <a:solidFill>
                  <a:schemeClr val="accent2"/>
                </a:solidFill>
                <a:latin typeface="Arial" panose="020B0604020202020204" pitchFamily="34" charset="0"/>
                <a:cs typeface="Arial" panose="020B0604020202020204" pitchFamily="34" charset="0"/>
              </a:rPr>
              <a:t>Handwashing must be done after any of the following:</a:t>
            </a:r>
          </a:p>
          <a:p>
            <a:pPr marL="228600" lvl="1">
              <a:spcBef>
                <a:spcPts val="1000"/>
              </a:spcBef>
            </a:pPr>
            <a:endParaRPr lang="en-US" sz="34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500" b="1" dirty="0"/>
          </a:p>
        </p:txBody>
      </p:sp>
      <p:sp>
        <p:nvSpPr>
          <p:cNvPr id="9" name="Star: 5 Points 8">
            <a:extLst>
              <a:ext uri="{FF2B5EF4-FFF2-40B4-BE49-F238E27FC236}">
                <a16:creationId xmlns:a16="http://schemas.microsoft.com/office/drawing/2014/main" id="{CB07CC2A-B7F4-A5AD-2B42-1494D63FBE0D}"/>
              </a:ext>
            </a:extLst>
          </p:cNvPr>
          <p:cNvSpPr/>
          <p:nvPr/>
        </p:nvSpPr>
        <p:spPr>
          <a:xfrm>
            <a:off x="6975445" y="3280323"/>
            <a:ext cx="213919" cy="196914"/>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8371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736" y="105909"/>
            <a:ext cx="7893182" cy="1043383"/>
          </a:xfrm>
          <a:solidFill>
            <a:srgbClr val="F5871F"/>
          </a:solidFill>
          <a:ln>
            <a:solidFill>
              <a:srgbClr val="F5871F"/>
            </a:solidFill>
          </a:ln>
        </p:spPr>
        <p:txBody>
          <a:bodyPr>
            <a:normAutofit/>
          </a:bodyPr>
          <a:lstStyle/>
          <a:p>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Personal Hygiene for Food Handling</a:t>
            </a:r>
            <a:endParaRPr lang="en-US" sz="1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81A37C9B-B842-414E-9850-B1D6AFE5D00E}"/>
              </a:ext>
            </a:extLst>
          </p:cNvPr>
          <p:cNvSpPr txBox="1"/>
          <p:nvPr/>
        </p:nvSpPr>
        <p:spPr>
          <a:xfrm>
            <a:off x="4436917" y="2292866"/>
            <a:ext cx="4269997" cy="2539157"/>
          </a:xfrm>
          <a:prstGeom prst="rect">
            <a:avLst/>
          </a:prstGeom>
          <a:noFill/>
        </p:spPr>
        <p:txBody>
          <a:bodyPr wrap="square" rtlCol="0">
            <a:spAutoFit/>
          </a:bodyPr>
          <a:lstStyle/>
          <a:p>
            <a:pPr marL="171450" indent="-1714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Wearing gloves is a best practice, but is not required. </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Wash your hands before AND after using disposable gloves.</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Cover any hand wounds by using bandages or finger cots, and placing a single-use glove over the bandaged area. </a:t>
            </a:r>
          </a:p>
        </p:txBody>
      </p:sp>
      <p:sp>
        <p:nvSpPr>
          <p:cNvPr id="3" name="TextBox 2">
            <a:extLst>
              <a:ext uri="{FF2B5EF4-FFF2-40B4-BE49-F238E27FC236}">
                <a16:creationId xmlns:a16="http://schemas.microsoft.com/office/drawing/2014/main" id="{175C624D-C870-B376-4312-304F604574E5}"/>
              </a:ext>
            </a:extLst>
          </p:cNvPr>
          <p:cNvSpPr txBox="1"/>
          <p:nvPr/>
        </p:nvSpPr>
        <p:spPr>
          <a:xfrm>
            <a:off x="2021748" y="1379865"/>
            <a:ext cx="5394660" cy="523220"/>
          </a:xfrm>
          <a:prstGeom prst="rect">
            <a:avLst/>
          </a:prstGeom>
          <a:noFill/>
        </p:spPr>
        <p:txBody>
          <a:bodyPr wrap="square" rtlCol="0">
            <a:spAutoFit/>
          </a:bodyPr>
          <a:lstStyle/>
          <a:p>
            <a:pPr marL="0" indent="0" algn="ctr">
              <a:buNone/>
            </a:pPr>
            <a:r>
              <a:rPr lang="en-US" sz="2800" b="1" dirty="0">
                <a:latin typeface="Arial" panose="020B0604020202020204" pitchFamily="34" charset="0"/>
                <a:cs typeface="Arial" panose="020B0604020202020204" pitchFamily="34" charset="0"/>
              </a:rPr>
              <a:t>Other Important Practices</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6215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090" y="119642"/>
            <a:ext cx="7969828" cy="1076769"/>
          </a:xfrm>
          <a:solidFill>
            <a:srgbClr val="F5871F"/>
          </a:solidFill>
          <a:ln>
            <a:solidFill>
              <a:srgbClr val="F5871F"/>
            </a:solidFill>
          </a:ln>
        </p:spPr>
        <p:txBody>
          <a:bodyPr>
            <a:normAutofit/>
          </a:bodyPr>
          <a:lstStyle/>
          <a:p>
            <a:pPr>
              <a:lnSpc>
                <a:spcPct val="100000"/>
              </a:lnSpc>
            </a:pP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Receiving and Storing Food Safely </a:t>
            </a:r>
            <a:endParaRPr lang="en-US" sz="13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FD60FA1-B0B5-48B1-B99B-26B6A2CD7321}"/>
              </a:ext>
            </a:extLst>
          </p:cNvPr>
          <p:cNvSpPr txBox="1"/>
          <p:nvPr/>
        </p:nvSpPr>
        <p:spPr>
          <a:xfrm>
            <a:off x="3295650" y="2264798"/>
            <a:ext cx="5585081" cy="4001095"/>
          </a:xfrm>
          <a:prstGeom prst="rect">
            <a:avLst/>
          </a:prstGeom>
          <a:noFill/>
        </p:spPr>
        <p:txBody>
          <a:bodyPr wrap="square">
            <a:spAutoFit/>
          </a:bodyPr>
          <a:lstStyle/>
          <a:p>
            <a:pPr>
              <a:spcAft>
                <a:spcPts val="600"/>
              </a:spcAft>
            </a:pPr>
            <a:r>
              <a:rPr lang="en-US" sz="2400" dirty="0">
                <a:latin typeface="Arial" panose="020B0604020202020204" pitchFamily="34" charset="0"/>
                <a:cs typeface="Arial" panose="020B0604020202020204" pitchFamily="34" charset="0"/>
              </a:rPr>
              <a:t>SMFBA uses all purchased product for Child Nutrition Programs and does inspect prior to delivery of food.  Please report product that has any of these risk factors:</a:t>
            </a:r>
          </a:p>
          <a:p>
            <a:pPr marL="285750" indent="-28575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Damaged/opened packaging</a:t>
            </a:r>
          </a:p>
          <a:p>
            <a:pPr marL="285750" indent="-28575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Unlabeled packaging  </a:t>
            </a:r>
          </a:p>
          <a:p>
            <a:pPr marL="285750" indent="-28575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Signs of pests</a:t>
            </a:r>
          </a:p>
          <a:p>
            <a:pPr marL="285750" indent="-28575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Signs of mold/decay</a:t>
            </a:r>
          </a:p>
          <a:p>
            <a:endParaRPr lang="en-US" sz="1300" dirty="0">
              <a:solidFill>
                <a:schemeClr val="accent2"/>
              </a:solidFill>
              <a:latin typeface="Arial" panose="020B0604020202020204" pitchFamily="34" charset="0"/>
              <a:cs typeface="Arial" panose="020B0604020202020204" pitchFamily="34" charset="0"/>
            </a:endParaRPr>
          </a:p>
        </p:txBody>
      </p:sp>
      <p:sp>
        <p:nvSpPr>
          <p:cNvPr id="7" name="Content Placeholder 2">
            <a:extLst>
              <a:ext uri="{FF2B5EF4-FFF2-40B4-BE49-F238E27FC236}">
                <a16:creationId xmlns:a16="http://schemas.microsoft.com/office/drawing/2014/main" id="{3588C4D4-D526-E066-7537-634A4F8E682D}"/>
              </a:ext>
            </a:extLst>
          </p:cNvPr>
          <p:cNvSpPr txBox="1">
            <a:spLocks/>
          </p:cNvSpPr>
          <p:nvPr/>
        </p:nvSpPr>
        <p:spPr>
          <a:xfrm>
            <a:off x="1863032" y="1471156"/>
            <a:ext cx="5791755" cy="6848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a:latin typeface="Arial" panose="020B0604020202020204" pitchFamily="34" charset="0"/>
                <a:cs typeface="Arial" panose="020B0604020202020204" pitchFamily="34" charset="0"/>
              </a:rPr>
              <a:t>Inspect Food During Receiving</a:t>
            </a:r>
            <a:endParaRPr lang="en-US" sz="34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500" b="1" dirty="0"/>
          </a:p>
        </p:txBody>
      </p:sp>
      <p:sp>
        <p:nvSpPr>
          <p:cNvPr id="10" name="Star: 5 Points 9">
            <a:extLst>
              <a:ext uri="{FF2B5EF4-FFF2-40B4-BE49-F238E27FC236}">
                <a16:creationId xmlns:a16="http://schemas.microsoft.com/office/drawing/2014/main" id="{ACE19DD9-7EAC-AEE2-CD76-85CE2BD65F72}"/>
              </a:ext>
            </a:extLst>
          </p:cNvPr>
          <p:cNvSpPr/>
          <p:nvPr/>
        </p:nvSpPr>
        <p:spPr>
          <a:xfrm>
            <a:off x="6706503" y="4705711"/>
            <a:ext cx="213919" cy="196914"/>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8461777"/>
      </p:ext>
    </p:extLst>
  </p:cSld>
  <p:clrMapOvr>
    <a:masterClrMapping/>
  </p:clrMapOvr>
</p:sld>
</file>

<file path=ppt/theme/theme1.xml><?xml version="1.0" encoding="utf-8"?>
<a:theme xmlns:a="http://schemas.openxmlformats.org/drawingml/2006/main" name="SMFBA Brand">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FBA Brand" id="{D966BAB3-A39C-4EE0-914C-689162083717}" vid="{A378F295-1CD8-4002-B839-3D29185ABB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1080</TotalTime>
  <Words>1936</Words>
  <Application>Microsoft Office PowerPoint</Application>
  <PresentationFormat>On-screen Show (4:3)</PresentationFormat>
  <Paragraphs>221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Helvetica</vt:lpstr>
      <vt:lpstr>SMFBA Brand</vt:lpstr>
      <vt:lpstr>St. Mary’s Food Bank Alliance</vt:lpstr>
      <vt:lpstr>Food Safety Guide Agenda</vt:lpstr>
      <vt:lpstr>Introduction and Overview</vt:lpstr>
      <vt:lpstr>Introduction and Overview</vt:lpstr>
      <vt:lpstr>Introduction and Overview</vt:lpstr>
      <vt:lpstr>Personal Hygiene for Food Handling</vt:lpstr>
      <vt:lpstr>Personal Hygiene for Food Handling </vt:lpstr>
      <vt:lpstr>Personal Hygiene for Food Handling</vt:lpstr>
      <vt:lpstr>Receiving and Storing Food Safely </vt:lpstr>
      <vt:lpstr>Receiving and Storing Food Safely </vt:lpstr>
      <vt:lpstr>Receiving and Storing Food Safely </vt:lpstr>
      <vt:lpstr>Maintaining Food Temperature</vt:lpstr>
      <vt:lpstr>Maintaining Food Temperature</vt:lpstr>
      <vt:lpstr>Cross-Contamination of Food</vt:lpstr>
      <vt:lpstr>Cross-Contamination of Food</vt:lpstr>
      <vt:lpstr>Cleaning and Sanitizing</vt:lpstr>
      <vt:lpstr>Cleaning and Sanitizing</vt:lpstr>
      <vt:lpstr>Pest Control</vt:lpstr>
      <vt:lpstr>Pest Control</vt:lpstr>
      <vt:lpstr>Summary </vt:lpstr>
      <vt:lpstr>Knowledge Check</vt:lpstr>
      <vt:lpstr>Contact Us:</vt:lpstr>
      <vt:lpstr>PowerPoint Presentation</vt:lpstr>
    </vt:vector>
  </TitlesOfParts>
  <Company>St Mary's Food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Felipe Herrera</dc:creator>
  <cp:lastModifiedBy>Ann Kells</cp:lastModifiedBy>
  <cp:revision>83</cp:revision>
  <cp:lastPrinted>2022-08-17T20:29:43Z</cp:lastPrinted>
  <dcterms:created xsi:type="dcterms:W3CDTF">2019-01-07T20:32:09Z</dcterms:created>
  <dcterms:modified xsi:type="dcterms:W3CDTF">2023-01-23T16:24:41Z</dcterms:modified>
</cp:coreProperties>
</file>