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256" r:id="rId2"/>
    <p:sldId id="258" r:id="rId3"/>
    <p:sldId id="257" r:id="rId4"/>
    <p:sldId id="259" r:id="rId5"/>
    <p:sldId id="261" r:id="rId6"/>
    <p:sldId id="262" r:id="rId7"/>
    <p:sldId id="263" r:id="rId8"/>
    <p:sldId id="264" r:id="rId9"/>
    <p:sldId id="265" r:id="rId10"/>
    <p:sldId id="266" r:id="rId11"/>
    <p:sldId id="270" r:id="rId12"/>
    <p:sldId id="268" r:id="rId13"/>
    <p:sldId id="280" r:id="rId14"/>
    <p:sldId id="281" r:id="rId1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C3ED"/>
    <a:srgbClr val="F5871F"/>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14" d="100"/>
          <a:sy n="114" d="100"/>
        </p:scale>
        <p:origin x="144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sz="quarter" idx="1"/>
          </p:nvPr>
        </p:nvSpPr>
        <p:spPr>
          <a:xfrm>
            <a:off x="4142962" y="0"/>
            <a:ext cx="3170583" cy="480388"/>
          </a:xfrm>
          <a:prstGeom prst="rect">
            <a:avLst/>
          </a:prstGeom>
        </p:spPr>
        <p:txBody>
          <a:bodyPr vert="horz" lIns="94851" tIns="47425" rIns="94851" bIns="47425" rtlCol="0"/>
          <a:lstStyle>
            <a:lvl1pPr algn="r">
              <a:defRPr sz="1200"/>
            </a:lvl1pPr>
          </a:lstStyle>
          <a:p>
            <a:fld id="{D044D443-57C1-49FE-8AE0-8E66F29DDACB}" type="datetimeFigureOut">
              <a:rPr lang="en-US" smtClean="0"/>
              <a:t>2/2/2022</a:t>
            </a:fld>
            <a:endParaRPr lang="en-US"/>
          </a:p>
        </p:txBody>
      </p:sp>
      <p:sp>
        <p:nvSpPr>
          <p:cNvPr id="4" name="Footer Placeholder 3"/>
          <p:cNvSpPr>
            <a:spLocks noGrp="1"/>
          </p:cNvSpPr>
          <p:nvPr>
            <p:ph type="ftr" sz="quarter" idx="2"/>
          </p:nvPr>
        </p:nvSpPr>
        <p:spPr>
          <a:xfrm>
            <a:off x="0" y="9119173"/>
            <a:ext cx="3170583" cy="480388"/>
          </a:xfrm>
          <a:prstGeom prst="rect">
            <a:avLst/>
          </a:prstGeom>
        </p:spPr>
        <p:txBody>
          <a:bodyPr vert="horz" lIns="94851" tIns="47425" rIns="94851" bIns="47425" rtlCol="0" anchor="b"/>
          <a:lstStyle>
            <a:lvl1pPr algn="l">
              <a:defRPr sz="1200"/>
            </a:lvl1pPr>
          </a:lstStyle>
          <a:p>
            <a:endParaRPr lang="en-US"/>
          </a:p>
        </p:txBody>
      </p:sp>
      <p:sp>
        <p:nvSpPr>
          <p:cNvPr id="5" name="Slide Number Placeholder 4"/>
          <p:cNvSpPr>
            <a:spLocks noGrp="1"/>
          </p:cNvSpPr>
          <p:nvPr>
            <p:ph type="sldNum" sz="quarter" idx="3"/>
          </p:nvPr>
        </p:nvSpPr>
        <p:spPr>
          <a:xfrm>
            <a:off x="4142962" y="9119173"/>
            <a:ext cx="3170583" cy="480388"/>
          </a:xfrm>
          <a:prstGeom prst="rect">
            <a:avLst/>
          </a:prstGeom>
        </p:spPr>
        <p:txBody>
          <a:bodyPr vert="horz" lIns="94851" tIns="47425" rIns="94851" bIns="47425" rtlCol="0" anchor="b"/>
          <a:lstStyle>
            <a:lvl1pPr algn="r">
              <a:defRPr sz="1200"/>
            </a:lvl1pPr>
          </a:lstStyle>
          <a:p>
            <a:fld id="{89B16765-7412-4D84-BB02-0729F1FDD982}" type="slidenum">
              <a:rPr lang="en-US" smtClean="0"/>
              <a:t>‹#›</a:t>
            </a:fld>
            <a:endParaRPr lang="en-US"/>
          </a:p>
        </p:txBody>
      </p:sp>
    </p:spTree>
    <p:extLst>
      <p:ext uri="{BB962C8B-B14F-4D97-AF65-F5344CB8AC3E}">
        <p14:creationId xmlns:p14="http://schemas.microsoft.com/office/powerpoint/2010/main" val="2457889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C58EB136-100F-462D-9256-8530837B29C1}" type="datetimeFigureOut">
              <a:rPr lang="en-US" smtClean="0"/>
              <a:t>2/2/2022</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683E21EE-3FD4-4179-B096-D75334CECD71}" type="slidenum">
              <a:rPr lang="en-US" smtClean="0"/>
              <a:t>‹#›</a:t>
            </a:fld>
            <a:endParaRPr lang="en-US"/>
          </a:p>
        </p:txBody>
      </p:sp>
    </p:spTree>
    <p:extLst>
      <p:ext uri="{BB962C8B-B14F-4D97-AF65-F5344CB8AC3E}">
        <p14:creationId xmlns:p14="http://schemas.microsoft.com/office/powerpoint/2010/main" val="1120124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5DE1885-FEB1-41B4-A0EC-65B1EB413899}" type="datetimeFigureOut">
              <a:rPr lang="en-US" smtClean="0"/>
              <a:pPr/>
              <a:t>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C4BCF-387C-49A5-BD80-4CEDA33604E5}" type="slidenum">
              <a:rPr lang="en-US" smtClean="0"/>
              <a:pPr/>
              <a:t>‹#›</a:t>
            </a:fld>
            <a:endParaRPr lang="en-US"/>
          </a:p>
        </p:txBody>
      </p:sp>
    </p:spTree>
    <p:extLst>
      <p:ext uri="{BB962C8B-B14F-4D97-AF65-F5344CB8AC3E}">
        <p14:creationId xmlns:p14="http://schemas.microsoft.com/office/powerpoint/2010/main" val="2824223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DE1885-FEB1-41B4-A0EC-65B1EB413899}" type="datetimeFigureOut">
              <a:rPr lang="en-US" smtClean="0"/>
              <a:pPr/>
              <a:t>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C4BCF-387C-49A5-BD80-4CEDA33604E5}" type="slidenum">
              <a:rPr lang="en-US" smtClean="0"/>
              <a:pPr/>
              <a:t>‹#›</a:t>
            </a:fld>
            <a:endParaRPr lang="en-US"/>
          </a:p>
        </p:txBody>
      </p:sp>
    </p:spTree>
    <p:extLst>
      <p:ext uri="{BB962C8B-B14F-4D97-AF65-F5344CB8AC3E}">
        <p14:creationId xmlns:p14="http://schemas.microsoft.com/office/powerpoint/2010/main" val="2855697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DE1885-FEB1-41B4-A0EC-65B1EB413899}" type="datetimeFigureOut">
              <a:rPr lang="en-US" smtClean="0"/>
              <a:pPr/>
              <a:t>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C4BCF-387C-49A5-BD80-4CEDA33604E5}" type="slidenum">
              <a:rPr lang="en-US" smtClean="0"/>
              <a:pPr/>
              <a:t>‹#›</a:t>
            </a:fld>
            <a:endParaRPr lang="en-US"/>
          </a:p>
        </p:txBody>
      </p:sp>
    </p:spTree>
    <p:extLst>
      <p:ext uri="{BB962C8B-B14F-4D97-AF65-F5344CB8AC3E}">
        <p14:creationId xmlns:p14="http://schemas.microsoft.com/office/powerpoint/2010/main" val="1628421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4" name="Rectangle 3"/>
          <p:cNvSpPr/>
          <p:nvPr/>
        </p:nvSpPr>
        <p:spPr>
          <a:xfrm>
            <a:off x="8305800" y="304800"/>
            <a:ext cx="304800" cy="304800"/>
          </a:xfrm>
          <a:prstGeom prst="rect">
            <a:avLst/>
          </a:prstGeom>
          <a:solidFill>
            <a:srgbClr val="E979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solidFill>
                <a:srgbClr val="FFFFFF"/>
              </a:solidFill>
              <a:ea typeface="ＭＳ Ｐゴシック" pitchFamily="-65" charset="-128"/>
            </a:endParaRPr>
          </a:p>
        </p:txBody>
      </p:sp>
      <p:sp>
        <p:nvSpPr>
          <p:cNvPr id="5" name="Rectangle 4"/>
          <p:cNvSpPr/>
          <p:nvPr/>
        </p:nvSpPr>
        <p:spPr>
          <a:xfrm>
            <a:off x="685800" y="1143000"/>
            <a:ext cx="304800" cy="152400"/>
          </a:xfrm>
          <a:prstGeom prst="rect">
            <a:avLst/>
          </a:prstGeom>
          <a:solidFill>
            <a:srgbClr val="E979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solidFill>
                <a:srgbClr val="FFFFFF"/>
              </a:solidFill>
              <a:ea typeface="ＭＳ Ｐゴシック" pitchFamily="-65" charset="-128"/>
            </a:endParaRPr>
          </a:p>
        </p:txBody>
      </p:sp>
      <p:sp>
        <p:nvSpPr>
          <p:cNvPr id="6" name="Rounded Rectangle 16"/>
          <p:cNvSpPr>
            <a:spLocks noChangeArrowheads="1"/>
          </p:cNvSpPr>
          <p:nvPr/>
        </p:nvSpPr>
        <p:spPr bwMode="auto">
          <a:xfrm>
            <a:off x="685800" y="304800"/>
            <a:ext cx="7924800" cy="990600"/>
          </a:xfrm>
          <a:prstGeom prst="roundRect">
            <a:avLst>
              <a:gd name="adj" fmla="val 16667"/>
            </a:avLst>
          </a:prstGeom>
          <a:solidFill>
            <a:srgbClr val="E97900"/>
          </a:solidFill>
          <a:ln>
            <a:noFill/>
          </a:ln>
          <a:extLst>
            <a:ext uri="{91240B29-F687-4F45-9708-019B960494DF}">
              <a14:hiddenLine xmlns:a14="http://schemas.microsoft.com/office/drawing/2010/main" w="15875">
                <a:solidFill>
                  <a:srgbClr val="000000"/>
                </a:solidFill>
                <a:round/>
                <a:headEnd/>
                <a:tailEnd/>
              </a14:hiddenLine>
            </a:ext>
          </a:extLst>
        </p:spPr>
        <p:txBody>
          <a:bodyPr anchor="ctr"/>
          <a:lstStyle>
            <a:lvl1pPr>
              <a:defRPr>
                <a:solidFill>
                  <a:schemeClr val="tx1"/>
                </a:solidFill>
                <a:latin typeface="Arial" panose="020B0604020202020204" pitchFamily="34" charset="0"/>
                <a:ea typeface="Osaka"/>
                <a:cs typeface="Osaka"/>
              </a:defRPr>
            </a:lvl1pPr>
            <a:lvl2pPr marL="742950" indent="-285750">
              <a:defRPr>
                <a:solidFill>
                  <a:schemeClr val="tx1"/>
                </a:solidFill>
                <a:latin typeface="Arial" panose="020B0604020202020204" pitchFamily="34" charset="0"/>
                <a:ea typeface="Osaka"/>
                <a:cs typeface="Osaka"/>
              </a:defRPr>
            </a:lvl2pPr>
            <a:lvl3pPr marL="1143000" indent="-228600">
              <a:defRPr>
                <a:solidFill>
                  <a:schemeClr val="tx1"/>
                </a:solidFill>
                <a:latin typeface="Arial" panose="020B0604020202020204" pitchFamily="34" charset="0"/>
                <a:ea typeface="Osaka"/>
                <a:cs typeface="Osaka"/>
              </a:defRPr>
            </a:lvl3pPr>
            <a:lvl4pPr marL="1600200" indent="-228600">
              <a:defRPr>
                <a:solidFill>
                  <a:schemeClr val="tx1"/>
                </a:solidFill>
                <a:latin typeface="Arial" panose="020B0604020202020204" pitchFamily="34" charset="0"/>
                <a:ea typeface="Osaka"/>
                <a:cs typeface="Osaka"/>
              </a:defRPr>
            </a:lvl4pPr>
            <a:lvl5pPr marL="2057400" indent="-228600">
              <a:defRPr>
                <a:solidFill>
                  <a:schemeClr val="tx1"/>
                </a:solidFill>
                <a:latin typeface="Arial" panose="020B0604020202020204" pitchFamily="34" charset="0"/>
                <a:ea typeface="Osaka"/>
                <a:cs typeface="Osaka"/>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a:cs typeface="Osaka"/>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a:cs typeface="Osaka"/>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a:cs typeface="Osaka"/>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a:cs typeface="Osaka"/>
              </a:defRPr>
            </a:lvl9pPr>
          </a:lstStyle>
          <a:p>
            <a:pPr algn="ctr" eaLnBrk="1" hangingPunct="1"/>
            <a:endParaRPr lang="en-US" altLang="en-US">
              <a:solidFill>
                <a:srgbClr val="FFFFFF"/>
              </a:solidFill>
              <a:latin typeface="Calibri" panose="020F0502020204030204" pitchFamily="34" charset="0"/>
              <a:ea typeface="MS PGothic" panose="020B0600070205080204" pitchFamily="34" charset="-128"/>
            </a:endParaRPr>
          </a:p>
        </p:txBody>
      </p:sp>
      <p:sp>
        <p:nvSpPr>
          <p:cNvPr id="7" name="Title 1"/>
          <p:cNvSpPr>
            <a:spLocks noGrp="1"/>
          </p:cNvSpPr>
          <p:nvPr>
            <p:ph type="title"/>
          </p:nvPr>
        </p:nvSpPr>
        <p:spPr>
          <a:xfrm>
            <a:off x="762000" y="304800"/>
            <a:ext cx="7772400" cy="914400"/>
          </a:xfrm>
        </p:spPr>
        <p:txBody>
          <a:bodyPr/>
          <a:lstStyle>
            <a:lvl1pPr algn="l">
              <a:defRPr>
                <a:solidFill>
                  <a:schemeClr val="bg1"/>
                </a:solidFill>
                <a:latin typeface="Helvetica" pitchFamily="34" charset="0"/>
              </a:defRPr>
            </a:lvl1pPr>
          </a:lstStyle>
          <a:p>
            <a:r>
              <a:rPr lang="en-US"/>
              <a:t>Click to edit Master title style</a:t>
            </a:r>
          </a:p>
        </p:txBody>
      </p:sp>
      <p:sp>
        <p:nvSpPr>
          <p:cNvPr id="8" name="Content Placeholder 2"/>
          <p:cNvSpPr>
            <a:spLocks noGrp="1"/>
          </p:cNvSpPr>
          <p:nvPr>
            <p:ph idx="1"/>
          </p:nvPr>
        </p:nvSpPr>
        <p:spPr>
          <a:xfrm>
            <a:off x="685800" y="1371600"/>
            <a:ext cx="7848600" cy="4190999"/>
          </a:xfrm>
        </p:spPr>
        <p:txBody>
          <a:bodyPr/>
          <a:lstStyle>
            <a:lvl1pPr>
              <a:defRPr baseline="0">
                <a:solidFill>
                  <a:srgbClr val="53682B"/>
                </a:solidFill>
                <a:latin typeface="Helvetica" pitchFamily="34" charset="0"/>
              </a:defRPr>
            </a:lvl1pPr>
          </a:lstStyle>
          <a:p>
            <a:pPr lvl="0"/>
            <a:r>
              <a:rPr lang="en-US"/>
              <a:t>Click to edit Master text styles</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75582" y="5182775"/>
            <a:ext cx="2062283" cy="1593582"/>
          </a:xfrm>
          <a:prstGeom prst="rect">
            <a:avLst/>
          </a:prstGeom>
        </p:spPr>
      </p:pic>
    </p:spTree>
    <p:extLst>
      <p:ext uri="{BB962C8B-B14F-4D97-AF65-F5344CB8AC3E}">
        <p14:creationId xmlns:p14="http://schemas.microsoft.com/office/powerpoint/2010/main" val="4089048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DE1885-FEB1-41B4-A0EC-65B1EB413899}" type="datetimeFigureOut">
              <a:rPr lang="en-US" smtClean="0"/>
              <a:pPr/>
              <a:t>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C4BCF-387C-49A5-BD80-4CEDA33604E5}" type="slidenum">
              <a:rPr lang="en-US" smtClean="0"/>
              <a:pPr/>
              <a:t>‹#›</a:t>
            </a:fld>
            <a:endParaRPr lang="en-US"/>
          </a:p>
        </p:txBody>
      </p:sp>
    </p:spTree>
    <p:extLst>
      <p:ext uri="{BB962C8B-B14F-4D97-AF65-F5344CB8AC3E}">
        <p14:creationId xmlns:p14="http://schemas.microsoft.com/office/powerpoint/2010/main" val="67733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DE1885-FEB1-41B4-A0EC-65B1EB413899}" type="datetimeFigureOut">
              <a:rPr lang="en-US" smtClean="0"/>
              <a:pPr/>
              <a:t>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C4BCF-387C-49A5-BD80-4CEDA33604E5}" type="slidenum">
              <a:rPr lang="en-US" smtClean="0"/>
              <a:pPr/>
              <a:t>‹#›</a:t>
            </a:fld>
            <a:endParaRPr lang="en-US"/>
          </a:p>
        </p:txBody>
      </p:sp>
    </p:spTree>
    <p:extLst>
      <p:ext uri="{BB962C8B-B14F-4D97-AF65-F5344CB8AC3E}">
        <p14:creationId xmlns:p14="http://schemas.microsoft.com/office/powerpoint/2010/main" val="4100984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5DE1885-FEB1-41B4-A0EC-65B1EB413899}" type="datetimeFigureOut">
              <a:rPr lang="en-US" smtClean="0"/>
              <a:pPr/>
              <a:t>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C4BCF-387C-49A5-BD80-4CEDA33604E5}" type="slidenum">
              <a:rPr lang="en-US" smtClean="0"/>
              <a:pPr/>
              <a:t>‹#›</a:t>
            </a:fld>
            <a:endParaRPr lang="en-US"/>
          </a:p>
        </p:txBody>
      </p:sp>
    </p:spTree>
    <p:extLst>
      <p:ext uri="{BB962C8B-B14F-4D97-AF65-F5344CB8AC3E}">
        <p14:creationId xmlns:p14="http://schemas.microsoft.com/office/powerpoint/2010/main" val="3815684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5DE1885-FEB1-41B4-A0EC-65B1EB413899}" type="datetimeFigureOut">
              <a:rPr lang="en-US" smtClean="0"/>
              <a:pPr/>
              <a:t>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CC4BCF-387C-49A5-BD80-4CEDA33604E5}" type="slidenum">
              <a:rPr lang="en-US" smtClean="0"/>
              <a:pPr/>
              <a:t>‹#›</a:t>
            </a:fld>
            <a:endParaRPr lang="en-US"/>
          </a:p>
        </p:txBody>
      </p:sp>
    </p:spTree>
    <p:extLst>
      <p:ext uri="{BB962C8B-B14F-4D97-AF65-F5344CB8AC3E}">
        <p14:creationId xmlns:p14="http://schemas.microsoft.com/office/powerpoint/2010/main" val="777663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5DE1885-FEB1-41B4-A0EC-65B1EB413899}" type="datetimeFigureOut">
              <a:rPr lang="en-US" smtClean="0"/>
              <a:pPr/>
              <a:t>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CC4BCF-387C-49A5-BD80-4CEDA33604E5}" type="slidenum">
              <a:rPr lang="en-US" smtClean="0"/>
              <a:pPr/>
              <a:t>‹#›</a:t>
            </a:fld>
            <a:endParaRPr lang="en-US"/>
          </a:p>
        </p:txBody>
      </p:sp>
    </p:spTree>
    <p:extLst>
      <p:ext uri="{BB962C8B-B14F-4D97-AF65-F5344CB8AC3E}">
        <p14:creationId xmlns:p14="http://schemas.microsoft.com/office/powerpoint/2010/main" val="2493265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DE1885-FEB1-41B4-A0EC-65B1EB413899}" type="datetimeFigureOut">
              <a:rPr lang="en-US" smtClean="0"/>
              <a:pPr/>
              <a:t>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CC4BCF-387C-49A5-BD80-4CEDA33604E5}" type="slidenum">
              <a:rPr lang="en-US" smtClean="0"/>
              <a:pPr/>
              <a:t>‹#›</a:t>
            </a:fld>
            <a:endParaRPr lang="en-US"/>
          </a:p>
        </p:txBody>
      </p:sp>
    </p:spTree>
    <p:extLst>
      <p:ext uri="{BB962C8B-B14F-4D97-AF65-F5344CB8AC3E}">
        <p14:creationId xmlns:p14="http://schemas.microsoft.com/office/powerpoint/2010/main" val="2461997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DE1885-FEB1-41B4-A0EC-65B1EB413899}" type="datetimeFigureOut">
              <a:rPr lang="en-US" smtClean="0"/>
              <a:pPr/>
              <a:t>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C4BCF-387C-49A5-BD80-4CEDA33604E5}" type="slidenum">
              <a:rPr lang="en-US" smtClean="0"/>
              <a:pPr/>
              <a:t>‹#›</a:t>
            </a:fld>
            <a:endParaRPr lang="en-US"/>
          </a:p>
        </p:txBody>
      </p:sp>
    </p:spTree>
    <p:extLst>
      <p:ext uri="{BB962C8B-B14F-4D97-AF65-F5344CB8AC3E}">
        <p14:creationId xmlns:p14="http://schemas.microsoft.com/office/powerpoint/2010/main" val="1147240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DE1885-FEB1-41B4-A0EC-65B1EB413899}" type="datetimeFigureOut">
              <a:rPr lang="en-US" smtClean="0"/>
              <a:pPr/>
              <a:t>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C4BCF-387C-49A5-BD80-4CEDA33604E5}" type="slidenum">
              <a:rPr lang="en-US" smtClean="0"/>
              <a:pPr/>
              <a:t>‹#›</a:t>
            </a:fld>
            <a:endParaRPr lang="en-US"/>
          </a:p>
        </p:txBody>
      </p:sp>
    </p:spTree>
    <p:extLst>
      <p:ext uri="{BB962C8B-B14F-4D97-AF65-F5344CB8AC3E}">
        <p14:creationId xmlns:p14="http://schemas.microsoft.com/office/powerpoint/2010/main" val="2441788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E1885-FEB1-41B4-A0EC-65B1EB413899}" type="datetimeFigureOut">
              <a:rPr lang="en-US" smtClean="0"/>
              <a:pPr/>
              <a:t>2/2/2022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C4BCF-387C-49A5-BD80-4CEDA33604E5}" type="slidenum">
              <a:rPr lang="en-US" smtClean="0"/>
              <a:pPr/>
              <a:t>‹#›</a:t>
            </a:fld>
            <a:endParaRPr lang="en-US"/>
          </a:p>
        </p:txBody>
      </p:sp>
    </p:spTree>
    <p:extLst>
      <p:ext uri="{BB962C8B-B14F-4D97-AF65-F5344CB8AC3E}">
        <p14:creationId xmlns:p14="http://schemas.microsoft.com/office/powerpoint/2010/main" val="40345207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forms.office.com/Pages/ResponsePage.aspx?id=h7qECWZDtU6sbvr1OPMDPP3_dhvIq0dMsDSmcRUWJFNUQTJCMTBRVjVJS1VLUjVGTFRaMVFKNExWSS4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mailto:tlmasias@firstfoodbank.org" TargetMode="External"/><Relationship Id="rId3" Type="http://schemas.openxmlformats.org/officeDocument/2006/relationships/hyperlink" Target="mailto:agandarilla@stmarysfoodbank.org" TargetMode="External"/><Relationship Id="rId7" Type="http://schemas.openxmlformats.org/officeDocument/2006/relationships/hyperlink" Target="mailto:drobinson@stmarysfood.org" TargetMode="External"/><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hyperlink" Target="mailto:cdavis@stmarysfoodbank.org" TargetMode="External"/><Relationship Id="rId5" Type="http://schemas.openxmlformats.org/officeDocument/2006/relationships/hyperlink" Target="mailto:bcamacho@stmarysfoodbank.org" TargetMode="External"/><Relationship Id="rId4" Type="http://schemas.openxmlformats.org/officeDocument/2006/relationships/hyperlink" Target="mailto:amartinez@stmarysfoodbank.or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F07ABD8-1689-461A-AE7B-D067A7B2D97E}"/>
              </a:ext>
            </a:extLst>
          </p:cNvPr>
          <p:cNvSpPr>
            <a:spLocks noGrp="1"/>
          </p:cNvSpPr>
          <p:nvPr>
            <p:ph type="ctrTitle"/>
          </p:nvPr>
        </p:nvSpPr>
        <p:spPr>
          <a:xfrm>
            <a:off x="1107347" y="560300"/>
            <a:ext cx="7927596" cy="1008441"/>
          </a:xfrm>
        </p:spPr>
        <p:txBody>
          <a:bodyPr>
            <a:normAutofit/>
          </a:bodyPr>
          <a:lstStyle/>
          <a:p>
            <a:r>
              <a:rPr lang="en-U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St. Mary’s Food Bank Alliance</a:t>
            </a:r>
          </a:p>
        </p:txBody>
      </p:sp>
      <p:sp>
        <p:nvSpPr>
          <p:cNvPr id="7" name="TextBox 6">
            <a:extLst>
              <a:ext uri="{FF2B5EF4-FFF2-40B4-BE49-F238E27FC236}">
                <a16:creationId xmlns:a16="http://schemas.microsoft.com/office/drawing/2014/main" id="{773DA8B0-384F-4022-9970-79A2C6368B09}"/>
              </a:ext>
            </a:extLst>
          </p:cNvPr>
          <p:cNvSpPr txBox="1"/>
          <p:nvPr/>
        </p:nvSpPr>
        <p:spPr>
          <a:xfrm>
            <a:off x="2306972" y="1824416"/>
            <a:ext cx="6660859" cy="1938992"/>
          </a:xfrm>
          <a:prstGeom prst="rect">
            <a:avLst/>
          </a:prstGeom>
          <a:solidFill>
            <a:srgbClr val="F5871F"/>
          </a:solidFill>
        </p:spPr>
        <p:txBody>
          <a:bodyPr wrap="square">
            <a:spAutoFit/>
          </a:bodyPr>
          <a:lstStyle/>
          <a:p>
            <a:r>
              <a:rPr lang="en-US" sz="4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Food Safety Training Guide for Child Nutrition Program Partners</a:t>
            </a:r>
            <a:endParaRPr lang="en-US" sz="4000" b="1" dirty="0">
              <a:solidFill>
                <a:schemeClr val="bg1"/>
              </a:solidFill>
              <a:effectLst>
                <a:outerShdw blurRad="38100" dist="38100" dir="2700000" algn="tl">
                  <a:srgbClr val="000000">
                    <a:alpha val="43137"/>
                  </a:srgbClr>
                </a:outerShdw>
              </a:effectLst>
            </a:endParaRPr>
          </a:p>
        </p:txBody>
      </p:sp>
      <p:sp>
        <p:nvSpPr>
          <p:cNvPr id="10" name="Date Placeholder 9">
            <a:extLst>
              <a:ext uri="{FF2B5EF4-FFF2-40B4-BE49-F238E27FC236}">
                <a16:creationId xmlns:a16="http://schemas.microsoft.com/office/drawing/2014/main" id="{F49C8655-79BA-48C7-A7C1-6F9B0F335F4B}"/>
              </a:ext>
            </a:extLst>
          </p:cNvPr>
          <p:cNvSpPr>
            <a:spLocks noGrp="1"/>
          </p:cNvSpPr>
          <p:nvPr>
            <p:ph type="dt" sz="half" idx="10"/>
          </p:nvPr>
        </p:nvSpPr>
        <p:spPr/>
        <p:txBody>
          <a:bodyPr/>
          <a:lstStyle/>
          <a:p>
            <a:r>
              <a:rPr lang="en-US" dirty="0"/>
              <a:t>Revised: </a:t>
            </a:r>
            <a:fld id="{1E7371A1-B357-4426-8414-1ECB508656A0}" type="datetime1">
              <a:rPr lang="en-US" smtClean="0"/>
              <a:t>2/2/2022</a:t>
            </a:fld>
            <a:endParaRPr lang="en-US" dirty="0"/>
          </a:p>
        </p:txBody>
      </p:sp>
    </p:spTree>
    <p:extLst>
      <p:ext uri="{BB962C8B-B14F-4D97-AF65-F5344CB8AC3E}">
        <p14:creationId xmlns:p14="http://schemas.microsoft.com/office/powerpoint/2010/main" val="3235088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656" y="86289"/>
            <a:ext cx="7971066" cy="995892"/>
          </a:xfrm>
          <a:solidFill>
            <a:srgbClr val="F5871F"/>
          </a:solidFill>
          <a:ln>
            <a:solidFill>
              <a:srgbClr val="F5871F"/>
            </a:solidFill>
          </a:ln>
        </p:spPr>
        <p:txBody>
          <a:bodyPr>
            <a:normAutofit/>
          </a:bodyPr>
          <a:lstStyle/>
          <a:p>
            <a:r>
              <a:rPr lang="en-US" sz="29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Pest Control</a:t>
            </a:r>
            <a:br>
              <a:rPr lang="en-US" sz="16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1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Concepts you will learn in this section are: Recommended pest control practices for food establishments.</a:t>
            </a:r>
          </a:p>
        </p:txBody>
      </p:sp>
      <p:sp>
        <p:nvSpPr>
          <p:cNvPr id="3" name="Content Placeholder 2"/>
          <p:cNvSpPr>
            <a:spLocks noGrp="1"/>
          </p:cNvSpPr>
          <p:nvPr>
            <p:ph idx="1"/>
          </p:nvPr>
        </p:nvSpPr>
        <p:spPr>
          <a:xfrm>
            <a:off x="4832059" y="3673494"/>
            <a:ext cx="4219663" cy="2771045"/>
          </a:xfrm>
        </p:spPr>
        <p:txBody>
          <a:bodyPr>
            <a:normAutofit fontScale="92500" lnSpcReduction="20000"/>
          </a:bodyPr>
          <a:lstStyle/>
          <a:p>
            <a:pPr>
              <a:lnSpc>
                <a:spcPct val="110000"/>
              </a:lnSpc>
              <a:spcBef>
                <a:spcPts val="0"/>
              </a:spcBef>
            </a:pPr>
            <a:r>
              <a:rPr lang="en-US" sz="1600" b="1" dirty="0">
                <a:solidFill>
                  <a:schemeClr val="accent2"/>
                </a:solidFill>
                <a:latin typeface="Arial" panose="020B0604020202020204" pitchFamily="34" charset="0"/>
                <a:cs typeface="Arial" panose="020B0604020202020204" pitchFamily="34" charset="0"/>
              </a:rPr>
              <a:t>Highly insect susceptible products include</a:t>
            </a:r>
            <a:r>
              <a:rPr lang="en-US" sz="1600" b="1"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flour, cereals, and grains. It is recommended that these type of products are not stored for more than 90 days. </a:t>
            </a:r>
          </a:p>
          <a:p>
            <a:pPr marL="0" indent="0">
              <a:lnSpc>
                <a:spcPct val="110000"/>
              </a:lnSpc>
              <a:spcBef>
                <a:spcPts val="0"/>
              </a:spcBef>
              <a:buNone/>
            </a:pPr>
            <a:endParaRPr lang="en-US" sz="1600" dirty="0">
              <a:latin typeface="Arial" panose="020B0604020202020204" pitchFamily="34" charset="0"/>
              <a:cs typeface="Arial" panose="020B0604020202020204" pitchFamily="34" charset="0"/>
            </a:endParaRPr>
          </a:p>
          <a:p>
            <a:pPr>
              <a:lnSpc>
                <a:spcPct val="110000"/>
              </a:lnSpc>
              <a:spcBef>
                <a:spcPts val="0"/>
              </a:spcBef>
            </a:pPr>
            <a:r>
              <a:rPr lang="en-US" sz="1600" dirty="0">
                <a:latin typeface="Arial" panose="020B0604020202020204" pitchFamily="34" charset="0"/>
                <a:cs typeface="Arial" panose="020B0604020202020204" pitchFamily="34" charset="0"/>
              </a:rPr>
              <a:t>If there is evidence of a pest infestation, discard damaged or affected products.</a:t>
            </a:r>
          </a:p>
          <a:p>
            <a:pPr marL="0" indent="0">
              <a:lnSpc>
                <a:spcPct val="110000"/>
              </a:lnSpc>
              <a:spcBef>
                <a:spcPts val="0"/>
              </a:spcBef>
              <a:buNone/>
            </a:pPr>
            <a:endParaRPr lang="en-US" sz="1600" dirty="0">
              <a:latin typeface="Arial" panose="020B0604020202020204" pitchFamily="34" charset="0"/>
              <a:cs typeface="Arial" panose="020B0604020202020204" pitchFamily="34" charset="0"/>
            </a:endParaRPr>
          </a:p>
          <a:p>
            <a:pPr>
              <a:lnSpc>
                <a:spcPct val="110000"/>
              </a:lnSpc>
              <a:spcBef>
                <a:spcPts val="0"/>
              </a:spcBef>
            </a:pPr>
            <a:r>
              <a:rPr lang="en-US" sz="1600" dirty="0">
                <a:latin typeface="Arial" panose="020B0604020202020204" pitchFamily="34" charset="0"/>
                <a:cs typeface="Arial" panose="020B0604020202020204" pitchFamily="34" charset="0"/>
              </a:rPr>
              <a:t>Keep product stored 18 inches away from the walls to allow for pest control inspections. </a:t>
            </a:r>
          </a:p>
          <a:p>
            <a:pPr marL="0" indent="0">
              <a:lnSpc>
                <a:spcPct val="110000"/>
              </a:lnSpc>
              <a:spcBef>
                <a:spcPts val="0"/>
              </a:spcBef>
              <a:buNone/>
            </a:pPr>
            <a:endParaRPr lang="en-US" sz="1600" b="1" dirty="0">
              <a:latin typeface="Arial" panose="020B0604020202020204" pitchFamily="34" charset="0"/>
              <a:cs typeface="Arial" panose="020B0604020202020204" pitchFamily="34" charset="0"/>
            </a:endParaRPr>
          </a:p>
          <a:p>
            <a:pPr>
              <a:lnSpc>
                <a:spcPct val="110000"/>
              </a:lnSpc>
              <a:spcBef>
                <a:spcPts val="0"/>
              </a:spcBef>
            </a:pPr>
            <a:r>
              <a:rPr lang="en-US" sz="1600" b="1" dirty="0">
                <a:solidFill>
                  <a:schemeClr val="accent2"/>
                </a:solidFill>
                <a:latin typeface="Arial" panose="020B0604020202020204" pitchFamily="34" charset="0"/>
                <a:cs typeface="Arial" panose="020B0604020202020204" pitchFamily="34" charset="0"/>
              </a:rPr>
              <a:t>Keep doors closed when not in use. </a:t>
            </a:r>
          </a:p>
          <a:p>
            <a:pPr marL="0" indent="0">
              <a:buNone/>
            </a:pPr>
            <a:endParaRPr lang="en-US" dirty="0"/>
          </a:p>
        </p:txBody>
      </p:sp>
      <p:sp>
        <p:nvSpPr>
          <p:cNvPr id="5" name="TextBox 4">
            <a:extLst>
              <a:ext uri="{FF2B5EF4-FFF2-40B4-BE49-F238E27FC236}">
                <a16:creationId xmlns:a16="http://schemas.microsoft.com/office/drawing/2014/main" id="{1EAEE7D4-B7E4-413D-935E-DD51FC2D2B50}"/>
              </a:ext>
            </a:extLst>
          </p:cNvPr>
          <p:cNvSpPr txBox="1"/>
          <p:nvPr/>
        </p:nvSpPr>
        <p:spPr>
          <a:xfrm>
            <a:off x="1996580" y="1199898"/>
            <a:ext cx="7055142" cy="2554545"/>
          </a:xfrm>
          <a:prstGeom prst="rect">
            <a:avLst/>
          </a:prstGeom>
          <a:noFill/>
        </p:spPr>
        <p:txBody>
          <a:bodyPr wrap="square">
            <a:spAutoFit/>
          </a:bodyPr>
          <a:lstStyle/>
          <a:p>
            <a:pPr marL="0" indent="0">
              <a:buNone/>
            </a:pPr>
            <a:r>
              <a:rPr lang="en-US" sz="1600" b="1" dirty="0">
                <a:latin typeface="Arial" panose="020B0604020202020204" pitchFamily="34" charset="0"/>
                <a:cs typeface="Arial" panose="020B0604020202020204" pitchFamily="34" charset="0"/>
              </a:rPr>
              <a:t>Recommendations:</a:t>
            </a:r>
          </a:p>
          <a:p>
            <a:r>
              <a:rPr lang="en-US" sz="1600" dirty="0">
                <a:latin typeface="Arial" panose="020B0604020202020204" pitchFamily="34" charset="0"/>
                <a:cs typeface="Arial" panose="020B0604020202020204" pitchFamily="34" charset="0"/>
              </a:rPr>
              <a:t>Preventative maintenance is the key to keeping your area pest free.</a:t>
            </a:r>
          </a:p>
          <a:p>
            <a:r>
              <a:rPr lang="en-US" sz="1600" dirty="0">
                <a:latin typeface="Arial" panose="020B0604020202020204" pitchFamily="34" charset="0"/>
                <a:cs typeface="Arial" panose="020B0604020202020204" pitchFamily="34" charset="0"/>
              </a:rPr>
              <a:t> </a:t>
            </a:r>
            <a:endParaRPr lang="en-US" sz="1600" b="1" dirty="0">
              <a:latin typeface="Arial" panose="020B0604020202020204" pitchFamily="34" charset="0"/>
              <a:cs typeface="Arial" panose="020B0604020202020204" pitchFamily="34" charset="0"/>
            </a:endParaRPr>
          </a:p>
          <a:p>
            <a:r>
              <a:rPr lang="en-US" sz="1600" b="1" dirty="0">
                <a:solidFill>
                  <a:schemeClr val="accent2"/>
                </a:solidFill>
                <a:latin typeface="Arial" panose="020B0604020202020204" pitchFamily="34" charset="0"/>
                <a:cs typeface="Arial" panose="020B0604020202020204" pitchFamily="34" charset="0"/>
              </a:rPr>
              <a:t>The food storage area should be kept clean and free or spills or debris. </a:t>
            </a:r>
          </a:p>
          <a:p>
            <a:pPr marL="742950" lvl="1"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Ensure that all stored products are sealed properly. </a:t>
            </a:r>
          </a:p>
          <a:p>
            <a:pPr marL="742950" lvl="1"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Inspect the food storage area every 30 days for signs of pest infestation. We recommend that you document any pest findings. </a:t>
            </a:r>
          </a:p>
          <a:p>
            <a:pPr marL="742950" lvl="1"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Work with a licensed Pest Control Company to eliminate any pests. </a:t>
            </a:r>
          </a:p>
          <a:p>
            <a:pPr marL="742950" lvl="1"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Inspect stored products every 30 days to ensure that no damage or infestation has occurred. </a:t>
            </a:r>
          </a:p>
        </p:txBody>
      </p:sp>
    </p:spTree>
    <p:extLst>
      <p:ext uri="{BB962C8B-B14F-4D97-AF65-F5344CB8AC3E}">
        <p14:creationId xmlns:p14="http://schemas.microsoft.com/office/powerpoint/2010/main" val="4153055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8931" y="37112"/>
            <a:ext cx="8001000" cy="991027"/>
          </a:xfrm>
          <a:solidFill>
            <a:srgbClr val="F5871F"/>
          </a:solidFill>
          <a:ln>
            <a:solidFill>
              <a:srgbClr val="F5871F"/>
            </a:solidFill>
          </a:ln>
        </p:spPr>
        <p:txBody>
          <a:bodyPr>
            <a:noAutofit/>
          </a:bodyPr>
          <a:lstStyle/>
          <a:p>
            <a:r>
              <a:rPr lang="en-US" sz="29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Summary</a:t>
            </a:r>
            <a:br>
              <a:rPr lang="en-US" sz="29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1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Main points to take away from this food safety training guide:</a:t>
            </a:r>
          </a:p>
        </p:txBody>
      </p:sp>
      <p:sp>
        <p:nvSpPr>
          <p:cNvPr id="3" name="Content Placeholder 2"/>
          <p:cNvSpPr>
            <a:spLocks noGrp="1"/>
          </p:cNvSpPr>
          <p:nvPr>
            <p:ph idx="1"/>
          </p:nvPr>
        </p:nvSpPr>
        <p:spPr>
          <a:xfrm>
            <a:off x="4734792" y="1229475"/>
            <a:ext cx="4305139" cy="5792749"/>
          </a:xfrm>
        </p:spPr>
        <p:txBody>
          <a:bodyPr anchor="t">
            <a:normAutofit lnSpcReduction="10000"/>
          </a:bodyPr>
          <a:lstStyle/>
          <a:p>
            <a:pPr>
              <a:lnSpc>
                <a:spcPct val="100000"/>
              </a:lnSpc>
              <a:spcBef>
                <a:spcPts val="0"/>
              </a:spcBef>
            </a:pPr>
            <a:r>
              <a:rPr lang="en-US" sz="1800" dirty="0">
                <a:latin typeface="Arial" panose="020B0604020202020204" pitchFamily="34" charset="0"/>
                <a:cs typeface="Arial" panose="020B0604020202020204" pitchFamily="34" charset="0"/>
              </a:rPr>
              <a:t>Practice good personal hygiene.</a:t>
            </a:r>
          </a:p>
          <a:p>
            <a:pPr marL="0" indent="0">
              <a:lnSpc>
                <a:spcPct val="100000"/>
              </a:lnSpc>
              <a:spcBef>
                <a:spcPts val="0"/>
              </a:spcBef>
              <a:buNone/>
            </a:pPr>
            <a:endParaRPr lang="en-US" sz="1800" dirty="0">
              <a:latin typeface="Arial" panose="020B0604020202020204" pitchFamily="34" charset="0"/>
              <a:cs typeface="Arial" panose="020B0604020202020204" pitchFamily="34" charset="0"/>
            </a:endParaRPr>
          </a:p>
          <a:p>
            <a:pPr>
              <a:lnSpc>
                <a:spcPct val="100000"/>
              </a:lnSpc>
              <a:spcBef>
                <a:spcPts val="0"/>
              </a:spcBef>
            </a:pPr>
            <a:r>
              <a:rPr lang="en-US" sz="1800" dirty="0">
                <a:latin typeface="Arial" panose="020B0604020202020204" pitchFamily="34" charset="0"/>
                <a:cs typeface="Arial" panose="020B0604020202020204" pitchFamily="34" charset="0"/>
              </a:rPr>
              <a:t>Foods must be prepared and handled in a safe manner.</a:t>
            </a:r>
          </a:p>
          <a:p>
            <a:pPr marL="0" indent="0">
              <a:lnSpc>
                <a:spcPct val="100000"/>
              </a:lnSpc>
              <a:spcBef>
                <a:spcPts val="0"/>
              </a:spcBef>
              <a:buNone/>
            </a:pPr>
            <a:endParaRPr lang="en-US" sz="1800" dirty="0">
              <a:latin typeface="Arial" panose="020B0604020202020204" pitchFamily="34" charset="0"/>
              <a:cs typeface="Arial" panose="020B0604020202020204" pitchFamily="34" charset="0"/>
            </a:endParaRPr>
          </a:p>
          <a:p>
            <a:pPr>
              <a:lnSpc>
                <a:spcPct val="100000"/>
              </a:lnSpc>
              <a:spcBef>
                <a:spcPts val="0"/>
              </a:spcBef>
            </a:pPr>
            <a:r>
              <a:rPr lang="en-US" sz="1800" dirty="0">
                <a:latin typeface="Arial" panose="020B0604020202020204" pitchFamily="34" charset="0"/>
                <a:cs typeface="Arial" panose="020B0604020202020204" pitchFamily="34" charset="0"/>
              </a:rPr>
              <a:t>Ensure the food you receive is safe and stored properly. </a:t>
            </a:r>
          </a:p>
          <a:p>
            <a:pPr marL="0" indent="0">
              <a:lnSpc>
                <a:spcPct val="100000"/>
              </a:lnSpc>
              <a:spcBef>
                <a:spcPts val="0"/>
              </a:spcBef>
              <a:buNone/>
            </a:pPr>
            <a:endParaRPr lang="en-US" sz="1800" dirty="0">
              <a:latin typeface="Arial" panose="020B0604020202020204" pitchFamily="34" charset="0"/>
              <a:cs typeface="Arial" panose="020B0604020202020204" pitchFamily="34" charset="0"/>
            </a:endParaRPr>
          </a:p>
          <a:p>
            <a:pPr>
              <a:lnSpc>
                <a:spcPct val="100000"/>
              </a:lnSpc>
              <a:spcBef>
                <a:spcPts val="0"/>
              </a:spcBef>
            </a:pPr>
            <a:r>
              <a:rPr lang="en-US" sz="1800" dirty="0">
                <a:latin typeface="Arial" panose="020B0604020202020204" pitchFamily="34" charset="0"/>
                <a:cs typeface="Arial" panose="020B0604020202020204" pitchFamily="34" charset="0"/>
              </a:rPr>
              <a:t>Remain proactive in order to prevent cross-contamination.</a:t>
            </a:r>
          </a:p>
          <a:p>
            <a:pPr marL="0" indent="0">
              <a:lnSpc>
                <a:spcPct val="100000"/>
              </a:lnSpc>
              <a:spcBef>
                <a:spcPts val="0"/>
              </a:spcBef>
              <a:buNone/>
            </a:pPr>
            <a:endParaRPr lang="en-US" sz="1800" dirty="0">
              <a:latin typeface="Arial" panose="020B0604020202020204" pitchFamily="34" charset="0"/>
              <a:cs typeface="Arial" panose="020B0604020202020204" pitchFamily="34" charset="0"/>
            </a:endParaRPr>
          </a:p>
          <a:p>
            <a:pPr>
              <a:lnSpc>
                <a:spcPct val="100000"/>
              </a:lnSpc>
              <a:spcBef>
                <a:spcPts val="0"/>
              </a:spcBef>
            </a:pPr>
            <a:r>
              <a:rPr lang="en-US" sz="1800" dirty="0">
                <a:latin typeface="Arial" panose="020B0604020202020204" pitchFamily="34" charset="0"/>
                <a:cs typeface="Arial" panose="020B0604020202020204" pitchFamily="34" charset="0"/>
              </a:rPr>
              <a:t>Keep thermometers in refrigerators and freezers, and check and log temperatures twice per shift. </a:t>
            </a:r>
          </a:p>
          <a:p>
            <a:pPr marL="0" indent="0">
              <a:lnSpc>
                <a:spcPct val="100000"/>
              </a:lnSpc>
              <a:spcBef>
                <a:spcPts val="0"/>
              </a:spcBef>
              <a:buNone/>
            </a:pPr>
            <a:endParaRPr lang="en-US" sz="1800" dirty="0">
              <a:latin typeface="Arial" panose="020B0604020202020204" pitchFamily="34" charset="0"/>
              <a:cs typeface="Arial" panose="020B0604020202020204" pitchFamily="34" charset="0"/>
            </a:endParaRPr>
          </a:p>
          <a:p>
            <a:pPr marL="228600" lvl="2">
              <a:lnSpc>
                <a:spcPct val="100000"/>
              </a:lnSpc>
              <a:spcBef>
                <a:spcPts val="0"/>
              </a:spcBef>
            </a:pPr>
            <a:r>
              <a:rPr lang="en-US" sz="1800" dirty="0">
                <a:latin typeface="Arial" panose="020B0604020202020204" pitchFamily="34" charset="0"/>
                <a:cs typeface="Arial" panose="020B0604020202020204" pitchFamily="34" charset="0"/>
              </a:rPr>
              <a:t>All food handling equipment and surfaces must be cleaned and sanitized after each use. </a:t>
            </a:r>
          </a:p>
          <a:p>
            <a:pPr marL="0" lvl="2" indent="0">
              <a:lnSpc>
                <a:spcPct val="100000"/>
              </a:lnSpc>
              <a:spcBef>
                <a:spcPts val="0"/>
              </a:spcBef>
              <a:buNone/>
            </a:pPr>
            <a:endParaRPr lang="en-US" sz="1800" dirty="0">
              <a:latin typeface="Arial" panose="020B0604020202020204" pitchFamily="34" charset="0"/>
              <a:cs typeface="Arial" panose="020B0604020202020204" pitchFamily="34" charset="0"/>
            </a:endParaRPr>
          </a:p>
          <a:p>
            <a:pPr>
              <a:lnSpc>
                <a:spcPct val="100000"/>
              </a:lnSpc>
              <a:spcBef>
                <a:spcPts val="0"/>
              </a:spcBef>
            </a:pPr>
            <a:r>
              <a:rPr lang="en-US" sz="1800" dirty="0">
                <a:latin typeface="Arial" panose="020B0604020202020204" pitchFamily="34" charset="0"/>
                <a:cs typeface="Arial" panose="020B0604020202020204" pitchFamily="34" charset="0"/>
              </a:rPr>
              <a:t>Ensure preventative pest control is being practiced. </a:t>
            </a:r>
          </a:p>
        </p:txBody>
      </p:sp>
    </p:spTree>
    <p:extLst>
      <p:ext uri="{BB962C8B-B14F-4D97-AF65-F5344CB8AC3E}">
        <p14:creationId xmlns:p14="http://schemas.microsoft.com/office/powerpoint/2010/main" val="3429562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73FC1-84C0-46B0-BC0E-380FFEC5621C}"/>
              </a:ext>
            </a:extLst>
          </p:cNvPr>
          <p:cNvSpPr>
            <a:spLocks noGrp="1"/>
          </p:cNvSpPr>
          <p:nvPr>
            <p:ph type="title"/>
          </p:nvPr>
        </p:nvSpPr>
        <p:spPr>
          <a:xfrm>
            <a:off x="1073791" y="154151"/>
            <a:ext cx="7961843" cy="1515258"/>
          </a:xfrm>
          <a:solidFill>
            <a:srgbClr val="F5871F"/>
          </a:solidFill>
          <a:ln>
            <a:solidFill>
              <a:srgbClr val="F5871F"/>
            </a:solidFill>
          </a:ln>
        </p:spPr>
        <p:txBody>
          <a:bodyPr>
            <a:normAutofit/>
          </a:bodyPr>
          <a:lstStyle/>
          <a:p>
            <a:pPr>
              <a:lnSpc>
                <a:spcPct val="100000"/>
              </a:lnSpc>
            </a:pPr>
            <a:r>
              <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Knowledge Check &amp;Training Certificate</a:t>
            </a:r>
            <a:endParaRPr lang="en-US" b="1" dirty="0">
              <a:solidFill>
                <a:schemeClr val="bg1"/>
              </a:solidFill>
              <a:effectLst>
                <a:outerShdw blurRad="38100" dist="38100" dir="2700000" algn="tl">
                  <a:srgbClr val="000000">
                    <a:alpha val="43137"/>
                  </a:srgbClr>
                </a:outerShdw>
              </a:effectLst>
            </a:endParaRPr>
          </a:p>
        </p:txBody>
      </p:sp>
      <p:sp>
        <p:nvSpPr>
          <p:cNvPr id="4" name="Rectangle 3">
            <a:extLst>
              <a:ext uri="{FF2B5EF4-FFF2-40B4-BE49-F238E27FC236}">
                <a16:creationId xmlns:a16="http://schemas.microsoft.com/office/drawing/2014/main" id="{770BE2EC-DE86-40DA-9514-3EF7F264C9F2}"/>
              </a:ext>
            </a:extLst>
          </p:cNvPr>
          <p:cNvSpPr/>
          <p:nvPr/>
        </p:nvSpPr>
        <p:spPr>
          <a:xfrm>
            <a:off x="1812022" y="1870086"/>
            <a:ext cx="7223612" cy="1938992"/>
          </a:xfrm>
          <a:prstGeom prst="rect">
            <a:avLst/>
          </a:prstGeom>
        </p:spPr>
        <p:txBody>
          <a:bodyPr wrap="square">
            <a:spAutoFit/>
          </a:bodyPr>
          <a:lstStyle/>
          <a:p>
            <a:pPr algn="ctr"/>
            <a:r>
              <a:rPr lang="en-US" sz="2400" b="1" dirty="0">
                <a:latin typeface="Arial" panose="020B0604020202020204" pitchFamily="34" charset="0"/>
                <a:cs typeface="Arial" panose="020B0604020202020204" pitchFamily="34" charset="0"/>
              </a:rPr>
              <a:t>Thank you for reviewing St. Mary’s Food Safety Guide for Child Nutrition Program Partners !</a:t>
            </a:r>
            <a:br>
              <a:rPr lang="en-US" b="1" i="1" dirty="0"/>
            </a:br>
            <a:br>
              <a:rPr lang="en-US" sz="2400" b="1" i="1" dirty="0"/>
            </a:br>
            <a:r>
              <a:rPr lang="en-US" sz="2400" b="1" i="1" dirty="0">
                <a:latin typeface="Arial" panose="020B0604020202020204" pitchFamily="34" charset="0"/>
                <a:cs typeface="Arial" panose="020B0604020202020204" pitchFamily="34" charset="0"/>
              </a:rPr>
              <a:t>You will be issued a Food Safety Certificate after you</a:t>
            </a:r>
            <a:r>
              <a:rPr lang="en-US" sz="2400" b="1" dirty="0">
                <a:latin typeface="Arial" panose="020B0604020202020204" pitchFamily="34" charset="0"/>
                <a:cs typeface="Arial" panose="020B0604020202020204" pitchFamily="34" charset="0"/>
              </a:rPr>
              <a:t> complete the Knowledge Check Quiz</a:t>
            </a:r>
            <a:endParaRPr lang="en-US" sz="2400" dirty="0"/>
          </a:p>
        </p:txBody>
      </p:sp>
      <p:sp>
        <p:nvSpPr>
          <p:cNvPr id="6" name="TextBox 5">
            <a:extLst>
              <a:ext uri="{FF2B5EF4-FFF2-40B4-BE49-F238E27FC236}">
                <a16:creationId xmlns:a16="http://schemas.microsoft.com/office/drawing/2014/main" id="{14D3355C-0DF7-416E-99BE-A536B0624836}"/>
              </a:ext>
            </a:extLst>
          </p:cNvPr>
          <p:cNvSpPr txBox="1"/>
          <p:nvPr/>
        </p:nvSpPr>
        <p:spPr>
          <a:xfrm>
            <a:off x="4320330" y="3900698"/>
            <a:ext cx="4616042" cy="1754326"/>
          </a:xfrm>
          <a:prstGeom prst="rect">
            <a:avLst/>
          </a:prstGeom>
          <a:noFill/>
        </p:spPr>
        <p:txBody>
          <a:bodyPr wrap="square">
            <a:spAutoFit/>
          </a:bodyPr>
          <a:lstStyle/>
          <a:p>
            <a:r>
              <a:rPr lang="en-US" sz="1800" b="1" dirty="0">
                <a:effectLst>
                  <a:outerShdw blurRad="38100" dist="38100" dir="2700000" algn="tl">
                    <a:srgbClr val="000000">
                      <a:alpha val="43137"/>
                    </a:srgbClr>
                  </a:outerShdw>
                </a:effectLst>
              </a:rPr>
              <a:t>To access the quiz please follow the link below</a:t>
            </a:r>
            <a:endParaRPr lang="en-US" sz="1800" b="1" dirty="0">
              <a:effectLst>
                <a:outerShdw blurRad="38100" dist="38100" dir="2700000" algn="tl">
                  <a:srgbClr val="000000">
                    <a:alpha val="43137"/>
                  </a:srgbClr>
                </a:outerShdw>
              </a:effectLst>
              <a:hlinkClick r:id="rId2">
                <a:extLst>
                  <a:ext uri="{A12FA001-AC4F-418D-AE19-62706E023703}">
                    <ahyp:hlinkClr xmlns:ahyp="http://schemas.microsoft.com/office/drawing/2018/hyperlinkcolor" val="tx"/>
                  </a:ext>
                </a:extLst>
              </a:hlinkClick>
            </a:endParaRPr>
          </a:p>
          <a:p>
            <a:endParaRPr lang="en-US" dirty="0">
              <a:solidFill>
                <a:srgbClr val="0563C1"/>
              </a:solidFill>
              <a:hlinkClick r:id="rId2">
                <a:extLst>
                  <a:ext uri="{A12FA001-AC4F-418D-AE19-62706E023703}">
                    <ahyp:hlinkClr xmlns:ahyp="http://schemas.microsoft.com/office/drawing/2018/hyperlinkcolor" val="tx"/>
                  </a:ext>
                </a:extLst>
              </a:hlinkClick>
            </a:endParaRPr>
          </a:p>
          <a:p>
            <a:r>
              <a:rPr lang="en-US" sz="1800" dirty="0">
                <a:solidFill>
                  <a:srgbClr val="0563C1"/>
                </a:solidFill>
                <a:hlinkClick r:id="rId2"/>
              </a:rPr>
              <a:t>https://forms.office.com/Pages/ResponsePage.aspx?id=h7qECWZDtU6sbvr1OPMDPP3_dhvIq0dMsDSmcRUWJFNUQTJCMTBRVjVJS1VLUjVGTFRaMVFKNExWSS4u</a:t>
            </a:r>
            <a:r>
              <a:rPr lang="en-US" sz="1800" dirty="0">
                <a:hlinkClick r:id="rId2"/>
              </a:rPr>
              <a:t> </a:t>
            </a:r>
            <a:endParaRPr lang="en-US" dirty="0"/>
          </a:p>
        </p:txBody>
      </p:sp>
    </p:spTree>
    <p:extLst>
      <p:ext uri="{BB962C8B-B14F-4D97-AF65-F5344CB8AC3E}">
        <p14:creationId xmlns:p14="http://schemas.microsoft.com/office/powerpoint/2010/main" val="1378680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6807336" y="5032502"/>
            <a:ext cx="2054530" cy="1457070"/>
          </a:xfrm>
          <a:prstGeom prst="rect">
            <a:avLst/>
          </a:prstGeom>
        </p:spPr>
      </p:pic>
      <p:sp>
        <p:nvSpPr>
          <p:cNvPr id="11" name="Round Diagonal Corner Rectangle 10"/>
          <p:cNvSpPr/>
          <p:nvPr/>
        </p:nvSpPr>
        <p:spPr>
          <a:xfrm>
            <a:off x="4825513" y="3263317"/>
            <a:ext cx="4101867" cy="3155238"/>
          </a:xfrm>
          <a:prstGeom prst="round2DiagRect">
            <a:avLst>
              <a:gd name="adj1" fmla="val 16667"/>
              <a:gd name="adj2" fmla="val 0"/>
            </a:avLst>
          </a:prstGeom>
          <a:solidFill>
            <a:srgbClr val="31C3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Contact Us:</a:t>
            </a:r>
          </a:p>
        </p:txBody>
      </p:sp>
      <p:sp>
        <p:nvSpPr>
          <p:cNvPr id="3" name="Content Placeholder 2"/>
          <p:cNvSpPr>
            <a:spLocks noGrp="1"/>
          </p:cNvSpPr>
          <p:nvPr>
            <p:ph idx="1"/>
          </p:nvPr>
        </p:nvSpPr>
        <p:spPr>
          <a:xfrm>
            <a:off x="1063858" y="1401762"/>
            <a:ext cx="3761656" cy="5303837"/>
          </a:xfrm>
        </p:spPr>
        <p:txBody>
          <a:bodyPr vert="horz" lIns="91440" tIns="45720" rIns="91440" bIns="45720" rtlCol="0" anchor="t">
            <a:noAutofit/>
          </a:bodyPr>
          <a:lstStyle/>
          <a:p>
            <a:pPr marL="0" indent="0">
              <a:buNone/>
            </a:pPr>
            <a:r>
              <a:rPr lang="en-US" sz="1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Site Specialist- Maricopa County</a:t>
            </a:r>
          </a:p>
          <a:p>
            <a:pPr marL="0" indent="0">
              <a:lnSpc>
                <a:spcPct val="100000"/>
              </a:lnSpc>
              <a:spcBef>
                <a:spcPts val="0"/>
              </a:spcBef>
              <a:buNone/>
            </a:pPr>
            <a:endParaRPr lang="en-US" sz="1400" b="1" dirty="0">
              <a:solidFill>
                <a:schemeClr val="tx1"/>
              </a:solidFill>
              <a:latin typeface="Arial" panose="020B0604020202020204" pitchFamily="34" charset="0"/>
              <a:cs typeface="Arial" panose="020B0604020202020204" pitchFamily="34" charset="0"/>
            </a:endParaRPr>
          </a:p>
          <a:p>
            <a:pPr marL="0" indent="0">
              <a:lnSpc>
                <a:spcPct val="100000"/>
              </a:lnSpc>
              <a:spcBef>
                <a:spcPts val="0"/>
              </a:spcBef>
              <a:buNone/>
            </a:pPr>
            <a:r>
              <a:rPr lang="en-US" sz="1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Ana Gandarilla</a:t>
            </a:r>
          </a:p>
          <a:p>
            <a:pPr marL="114300" lvl="2">
              <a:lnSpc>
                <a:spcPct val="110000"/>
              </a:lnSpc>
              <a:spcBef>
                <a:spcPts val="0"/>
              </a:spcBef>
            </a:pPr>
            <a:r>
              <a:rPr lang="en-US" sz="1400" dirty="0">
                <a:latin typeface="Helvetica" panose="020B0604020202020204" pitchFamily="34" charset="0"/>
                <a:cs typeface="Helvetica" panose="020B0604020202020204" pitchFamily="34" charset="0"/>
                <a:hlinkClick r:id="rId3">
                  <a:extLst>
                    <a:ext uri="{A12FA001-AC4F-418D-AE19-62706E023703}">
                      <ahyp:hlinkClr xmlns:ahyp="http://schemas.microsoft.com/office/drawing/2018/hyperlinkcolor" val="tx"/>
                    </a:ext>
                  </a:extLst>
                </a:hlinkClick>
              </a:rPr>
              <a:t>agandarilla@stmarysfoodbank.org</a:t>
            </a:r>
            <a:endParaRPr lang="en-US" sz="1400" dirty="0">
              <a:latin typeface="Helvetica" panose="020B0604020202020204" pitchFamily="34" charset="0"/>
              <a:cs typeface="Helvetica" panose="020B0604020202020204" pitchFamily="34" charset="0"/>
            </a:endParaRPr>
          </a:p>
          <a:p>
            <a:pPr marL="114300" lvl="2">
              <a:lnSpc>
                <a:spcPct val="110000"/>
              </a:lnSpc>
              <a:spcBef>
                <a:spcPts val="0"/>
              </a:spcBef>
            </a:pPr>
            <a:r>
              <a:rPr lang="en-US" sz="1400" dirty="0">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Direct: 602-343-3198 </a:t>
            </a:r>
          </a:p>
          <a:p>
            <a:pPr marL="114300" lvl="2">
              <a:lnSpc>
                <a:spcPct val="110000"/>
              </a:lnSpc>
              <a:spcBef>
                <a:spcPts val="0"/>
              </a:spcBef>
            </a:pPr>
            <a:r>
              <a:rPr lang="en-US" sz="1400" dirty="0">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Cell: 602-703-1765</a:t>
            </a:r>
          </a:p>
          <a:p>
            <a:pPr marL="0" lvl="2" indent="0">
              <a:lnSpc>
                <a:spcPct val="110000"/>
              </a:lnSpc>
              <a:spcBef>
                <a:spcPts val="0"/>
              </a:spcBef>
              <a:buNone/>
            </a:pPr>
            <a:endParaRPr lang="en-US" sz="1400" dirty="0">
              <a:effectLst>
                <a:outerShdw blurRad="38100" dist="38100" dir="2700000" algn="tl">
                  <a:srgbClr val="000000">
                    <a:alpha val="43137"/>
                  </a:srgbClr>
                </a:outerShdw>
              </a:effectLst>
              <a:latin typeface="Helvetica" panose="020B0604020202020204" pitchFamily="34" charset="0"/>
              <a:cs typeface="Helvetica" panose="020B0604020202020204" pitchFamily="34" charset="0"/>
            </a:endParaRPr>
          </a:p>
          <a:p>
            <a:pPr marL="0" indent="0">
              <a:lnSpc>
                <a:spcPct val="100000"/>
              </a:lnSpc>
              <a:spcBef>
                <a:spcPts val="0"/>
              </a:spcBef>
              <a:buNone/>
            </a:pPr>
            <a:r>
              <a:rPr lang="en-US" sz="1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Annette Martinez:</a:t>
            </a:r>
          </a:p>
          <a:p>
            <a:pPr marL="114300" lvl="2">
              <a:lnSpc>
                <a:spcPct val="110000"/>
              </a:lnSpc>
              <a:spcBef>
                <a:spcPts val="0"/>
              </a:spcBef>
            </a:pPr>
            <a:r>
              <a:rPr lang="en-US" sz="1400" dirty="0">
                <a:latin typeface="Helvetica" panose="020B0604020202020204" pitchFamily="34" charset="0"/>
                <a:cs typeface="Helvetica" panose="020B0604020202020204" pitchFamily="34" charset="0"/>
                <a:hlinkClick r:id="rId4">
                  <a:extLst>
                    <a:ext uri="{A12FA001-AC4F-418D-AE19-62706E023703}">
                      <ahyp:hlinkClr xmlns:ahyp="http://schemas.microsoft.com/office/drawing/2018/hyperlinkcolor" val="tx"/>
                    </a:ext>
                  </a:extLst>
                </a:hlinkClick>
              </a:rPr>
              <a:t>amartinez@stmarysfoodbank.org</a:t>
            </a:r>
            <a:endParaRPr lang="en-US" sz="1400" dirty="0">
              <a:latin typeface="Helvetica" panose="020B0604020202020204" pitchFamily="34" charset="0"/>
              <a:cs typeface="Helvetica" panose="020B0604020202020204" pitchFamily="34" charset="0"/>
            </a:endParaRPr>
          </a:p>
          <a:p>
            <a:pPr marL="114300" lvl="2">
              <a:lnSpc>
                <a:spcPct val="110000"/>
              </a:lnSpc>
              <a:spcBef>
                <a:spcPts val="0"/>
              </a:spcBef>
            </a:pPr>
            <a:r>
              <a:rPr lang="en-US" sz="1400" dirty="0">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Direct: 602-343-2526 </a:t>
            </a:r>
          </a:p>
          <a:p>
            <a:pPr marL="114300" lvl="2">
              <a:lnSpc>
                <a:spcPct val="110000"/>
              </a:lnSpc>
              <a:spcBef>
                <a:spcPts val="0"/>
              </a:spcBef>
            </a:pPr>
            <a:r>
              <a:rPr lang="en-US" sz="1400" dirty="0">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Cell: 714-366-2962</a:t>
            </a:r>
          </a:p>
          <a:p>
            <a:pPr marL="0" lvl="2" indent="0">
              <a:lnSpc>
                <a:spcPct val="110000"/>
              </a:lnSpc>
              <a:spcBef>
                <a:spcPts val="0"/>
              </a:spcBef>
              <a:buNone/>
            </a:pPr>
            <a:endParaRPr lang="en-US" sz="1400" dirty="0">
              <a:effectLst>
                <a:outerShdw blurRad="38100" dist="38100" dir="2700000" algn="tl">
                  <a:srgbClr val="000000">
                    <a:alpha val="43137"/>
                  </a:srgbClr>
                </a:outerShdw>
              </a:effectLst>
              <a:latin typeface="Helvetica" panose="020B0604020202020204" pitchFamily="34" charset="0"/>
              <a:cs typeface="Helvetica" panose="020B0604020202020204" pitchFamily="34" charset="0"/>
            </a:endParaRPr>
          </a:p>
          <a:p>
            <a:pPr marL="0" indent="0">
              <a:lnSpc>
                <a:spcPct val="100000"/>
              </a:lnSpc>
              <a:spcBef>
                <a:spcPts val="0"/>
              </a:spcBef>
              <a:buNone/>
            </a:pPr>
            <a:r>
              <a:rPr lang="en-US" sz="1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Berenice Camacho:</a:t>
            </a:r>
          </a:p>
          <a:p>
            <a:pPr marL="114300" lvl="2">
              <a:lnSpc>
                <a:spcPct val="110000"/>
              </a:lnSpc>
              <a:spcBef>
                <a:spcPts val="0"/>
              </a:spcBef>
            </a:pPr>
            <a:r>
              <a:rPr lang="en-US" sz="1400" dirty="0">
                <a:latin typeface="Helvetica" panose="020B0604020202020204" pitchFamily="34" charset="0"/>
                <a:cs typeface="Helvetica" panose="020B0604020202020204" pitchFamily="34" charset="0"/>
                <a:hlinkClick r:id="rId5">
                  <a:extLst>
                    <a:ext uri="{A12FA001-AC4F-418D-AE19-62706E023703}">
                      <ahyp:hlinkClr xmlns:ahyp="http://schemas.microsoft.com/office/drawing/2018/hyperlinkcolor" val="tx"/>
                    </a:ext>
                  </a:extLst>
                </a:hlinkClick>
              </a:rPr>
              <a:t>bcamacho@stmarysfoodbank.org</a:t>
            </a:r>
            <a:endParaRPr lang="en-US" sz="1400" dirty="0">
              <a:latin typeface="Helvetica" panose="020B0604020202020204" pitchFamily="34" charset="0"/>
              <a:cs typeface="Helvetica" panose="020B0604020202020204" pitchFamily="34" charset="0"/>
            </a:endParaRPr>
          </a:p>
          <a:p>
            <a:pPr marL="114300" lvl="2">
              <a:lnSpc>
                <a:spcPct val="110000"/>
              </a:lnSpc>
              <a:spcBef>
                <a:spcPts val="0"/>
              </a:spcBef>
            </a:pPr>
            <a:r>
              <a:rPr lang="en-US" sz="1400" dirty="0">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Direct:602-343-2529</a:t>
            </a:r>
          </a:p>
          <a:p>
            <a:pPr marL="114300" lvl="2">
              <a:lnSpc>
                <a:spcPct val="110000"/>
              </a:lnSpc>
              <a:spcBef>
                <a:spcPts val="0"/>
              </a:spcBef>
            </a:pPr>
            <a:r>
              <a:rPr lang="en-US" sz="1400" dirty="0">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Cell: 480-395-3549</a:t>
            </a:r>
          </a:p>
          <a:p>
            <a:pPr marL="0" lvl="2" indent="0">
              <a:lnSpc>
                <a:spcPct val="110000"/>
              </a:lnSpc>
              <a:spcBef>
                <a:spcPts val="0"/>
              </a:spcBef>
              <a:buNone/>
            </a:pPr>
            <a:endParaRPr lang="en-US" sz="1400" dirty="0">
              <a:effectLst>
                <a:outerShdw blurRad="38100" dist="38100" dir="2700000" algn="tl">
                  <a:srgbClr val="000000">
                    <a:alpha val="43137"/>
                  </a:srgbClr>
                </a:outerShdw>
              </a:effectLst>
              <a:latin typeface="Helvetica" panose="020B0604020202020204" pitchFamily="34" charset="0"/>
              <a:cs typeface="Helvetica" panose="020B0604020202020204" pitchFamily="34" charset="0"/>
            </a:endParaRPr>
          </a:p>
          <a:p>
            <a:pPr marL="0" indent="0">
              <a:lnSpc>
                <a:spcPct val="100000"/>
              </a:lnSpc>
              <a:spcBef>
                <a:spcPts val="0"/>
              </a:spcBef>
              <a:buNone/>
            </a:pPr>
            <a:r>
              <a:rPr lang="en-US" sz="1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Cinee Davis</a:t>
            </a:r>
            <a:r>
              <a:rPr lang="en-US" sz="1400" b="1" dirty="0">
                <a:solidFill>
                  <a:schemeClr val="tx1"/>
                </a:solidFill>
                <a:latin typeface="Arial" panose="020B0604020202020204" pitchFamily="34" charset="0"/>
                <a:cs typeface="Arial" panose="020B0604020202020204" pitchFamily="34" charset="0"/>
              </a:rPr>
              <a:t>	</a:t>
            </a:r>
          </a:p>
          <a:p>
            <a:pPr marL="114300" lvl="2">
              <a:lnSpc>
                <a:spcPct val="110000"/>
              </a:lnSpc>
              <a:spcBef>
                <a:spcPts val="0"/>
              </a:spcBef>
            </a:pPr>
            <a:r>
              <a:rPr lang="en-US" sz="1400" dirty="0">
                <a:latin typeface="Helvetica" panose="020B0604020202020204" pitchFamily="34" charset="0"/>
                <a:cs typeface="Helvetica" panose="020B0604020202020204" pitchFamily="34" charset="0"/>
                <a:hlinkClick r:id="rId6">
                  <a:extLst>
                    <a:ext uri="{A12FA001-AC4F-418D-AE19-62706E023703}">
                      <ahyp:hlinkClr xmlns:ahyp="http://schemas.microsoft.com/office/drawing/2018/hyperlinkcolor" val="tx"/>
                    </a:ext>
                  </a:extLst>
                </a:hlinkClick>
              </a:rPr>
              <a:t>cdavis@stmarysfoodbank.org</a:t>
            </a:r>
            <a:r>
              <a:rPr lang="en-US" sz="1400" dirty="0">
                <a:latin typeface="Helvetica" panose="020B0604020202020204" pitchFamily="34" charset="0"/>
                <a:cs typeface="Helvetica" panose="020B0604020202020204" pitchFamily="34" charset="0"/>
              </a:rPr>
              <a:t> </a:t>
            </a:r>
          </a:p>
          <a:p>
            <a:pPr marL="114300" lvl="2">
              <a:lnSpc>
                <a:spcPct val="110000"/>
              </a:lnSpc>
              <a:spcBef>
                <a:spcPts val="0"/>
              </a:spcBef>
            </a:pPr>
            <a:r>
              <a:rPr lang="en-US" sz="1400" dirty="0">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Direct: 602-343-3154</a:t>
            </a:r>
          </a:p>
          <a:p>
            <a:pPr marL="114300" lvl="2">
              <a:lnSpc>
                <a:spcPct val="110000"/>
              </a:lnSpc>
              <a:spcBef>
                <a:spcPts val="0"/>
              </a:spcBef>
            </a:pPr>
            <a:r>
              <a:rPr lang="en-US" sz="1400" dirty="0">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Cell: 928-225-7833</a:t>
            </a:r>
          </a:p>
          <a:p>
            <a:pPr lvl="1">
              <a:lnSpc>
                <a:spcPct val="100000"/>
              </a:lnSpc>
              <a:spcBef>
                <a:spcPts val="0"/>
              </a:spcBef>
            </a:pPr>
            <a:endParaRPr lang="en-US" sz="1000" dirty="0">
              <a:latin typeface="Helvetica" panose="020B0604020202020204" pitchFamily="34" charset="0"/>
              <a:cs typeface="Helvetica" panose="020B0604020202020204" pitchFamily="34" charset="0"/>
            </a:endParaRPr>
          </a:p>
        </p:txBody>
      </p:sp>
      <p:sp>
        <p:nvSpPr>
          <p:cNvPr id="5" name="Text Placeholder 4"/>
          <p:cNvSpPr>
            <a:spLocks noGrp="1"/>
          </p:cNvSpPr>
          <p:nvPr>
            <p:ph type="body" sz="quarter" idx="4294967295"/>
          </p:nvPr>
        </p:nvSpPr>
        <p:spPr>
          <a:xfrm>
            <a:off x="4975666" y="1401763"/>
            <a:ext cx="4168334" cy="2805112"/>
          </a:xfrm>
          <a:ln>
            <a:noFill/>
          </a:ln>
        </p:spPr>
        <p:txBody>
          <a:bodyPr vert="horz" lIns="91440" tIns="45720" rIns="91440" bIns="45720" rtlCol="0" anchor="t">
            <a:normAutofit/>
          </a:bodyPr>
          <a:lstStyle/>
          <a:p>
            <a:pPr marL="0" indent="0">
              <a:buNone/>
            </a:pPr>
            <a:r>
              <a:rPr lang="en-US"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Site Specialist- Northern AZ</a:t>
            </a:r>
          </a:p>
          <a:p>
            <a:pPr marL="0" lvl="1" indent="0">
              <a:lnSpc>
                <a:spcPct val="110000"/>
              </a:lnSpc>
              <a:spcBef>
                <a:spcPts val="0"/>
              </a:spcBef>
              <a:buNone/>
            </a:pPr>
            <a:endParaRPr lang="en-US" sz="1500" b="1" dirty="0">
              <a:effectLst>
                <a:outerShdw blurRad="38100" dist="38100" dir="2700000" algn="tl">
                  <a:srgbClr val="000000">
                    <a:alpha val="43137"/>
                  </a:srgbClr>
                </a:outerShdw>
              </a:effectLst>
              <a:latin typeface="Helvetica"/>
              <a:cs typeface="Helvetica"/>
            </a:endParaRPr>
          </a:p>
          <a:p>
            <a:pPr marL="0" lvl="1" indent="0">
              <a:lnSpc>
                <a:spcPct val="110000"/>
              </a:lnSpc>
              <a:spcBef>
                <a:spcPts val="0"/>
              </a:spcBef>
              <a:buNone/>
            </a:pPr>
            <a:r>
              <a:rPr lang="en-US" sz="1500" b="1" dirty="0">
                <a:effectLst>
                  <a:outerShdw blurRad="38100" dist="38100" dir="2700000" algn="tl">
                    <a:srgbClr val="000000">
                      <a:alpha val="43137"/>
                    </a:srgbClr>
                  </a:outerShdw>
                </a:effectLst>
                <a:latin typeface="Helvetica"/>
                <a:cs typeface="Helvetica"/>
              </a:rPr>
              <a:t>David Robinson</a:t>
            </a:r>
          </a:p>
          <a:p>
            <a:pPr marL="114300" lvl="2">
              <a:lnSpc>
                <a:spcPct val="110000"/>
              </a:lnSpc>
              <a:spcBef>
                <a:spcPts val="0"/>
              </a:spcBef>
            </a:pPr>
            <a:r>
              <a:rPr lang="en-US" sz="1400" dirty="0">
                <a:latin typeface="Helvetica" panose="020B0604020202020204" pitchFamily="34" charset="0"/>
                <a:cs typeface="Helvetica" panose="020B0604020202020204" pitchFamily="34" charset="0"/>
                <a:hlinkClick r:id="rId7">
                  <a:extLst>
                    <a:ext uri="{A12FA001-AC4F-418D-AE19-62706E023703}">
                      <ahyp:hlinkClr xmlns:ahyp="http://schemas.microsoft.com/office/drawing/2018/hyperlinkcolor" val="tx"/>
                    </a:ext>
                  </a:extLst>
                </a:hlinkClick>
              </a:rPr>
              <a:t>drobinson@stmarysfood.org</a:t>
            </a:r>
            <a:endParaRPr lang="en-US" sz="1400" dirty="0">
              <a:latin typeface="Helvetica" panose="020B0604020202020204" pitchFamily="34" charset="0"/>
              <a:cs typeface="Helvetica" panose="020B0604020202020204" pitchFamily="34" charset="0"/>
            </a:endParaRPr>
          </a:p>
          <a:p>
            <a:pPr marL="114300" lvl="2">
              <a:lnSpc>
                <a:spcPct val="110000"/>
              </a:lnSpc>
              <a:spcBef>
                <a:spcPts val="0"/>
              </a:spcBef>
            </a:pPr>
            <a:r>
              <a:rPr lang="en-US" sz="1400" dirty="0">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Direct: 602-344-6232</a:t>
            </a:r>
          </a:p>
          <a:p>
            <a:pPr marL="114300" lvl="2">
              <a:lnSpc>
                <a:spcPct val="110000"/>
              </a:lnSpc>
              <a:spcBef>
                <a:spcPts val="0"/>
              </a:spcBef>
            </a:pPr>
            <a:r>
              <a:rPr lang="en-US" sz="1400" dirty="0">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Cell: 480-298-0689</a:t>
            </a:r>
          </a:p>
          <a:p>
            <a:pPr marL="0" lvl="2" indent="0">
              <a:lnSpc>
                <a:spcPct val="110000"/>
              </a:lnSpc>
              <a:spcBef>
                <a:spcPts val="0"/>
              </a:spcBef>
              <a:buNone/>
            </a:pPr>
            <a:br>
              <a:rPr lang="en-US" sz="1200" dirty="0">
                <a:latin typeface="Helvetica" panose="020B0604020202020204" pitchFamily="34" charset="0"/>
                <a:cs typeface="Helvetica" panose="020B0604020202020204" pitchFamily="34" charset="0"/>
              </a:rPr>
            </a:br>
            <a:endParaRPr lang="en-US" dirty="0"/>
          </a:p>
        </p:txBody>
      </p:sp>
      <p:sp>
        <p:nvSpPr>
          <p:cNvPr id="8" name="Content Placeholder 2"/>
          <p:cNvSpPr>
            <a:spLocks noGrp="1"/>
          </p:cNvSpPr>
          <p:nvPr>
            <p:ph sz="half" idx="4294967295"/>
          </p:nvPr>
        </p:nvSpPr>
        <p:spPr>
          <a:xfrm>
            <a:off x="4975666" y="3498209"/>
            <a:ext cx="3886200" cy="2570220"/>
          </a:xfrm>
          <a:noFill/>
        </p:spPr>
        <p:txBody>
          <a:bodyPr>
            <a:normAutofit/>
          </a:bodyPr>
          <a:lstStyle/>
          <a:p>
            <a:pPr marL="0" indent="0">
              <a:lnSpc>
                <a:spcPct val="70000"/>
              </a:lnSpc>
              <a:buNone/>
            </a:pPr>
            <a:r>
              <a:rPr lang="en-US" sz="2400" b="1" dirty="0">
                <a:solidFill>
                  <a:schemeClr val="bg1"/>
                </a:solidFill>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Program Manager</a:t>
            </a:r>
          </a:p>
          <a:p>
            <a:pPr marL="0" indent="0">
              <a:lnSpc>
                <a:spcPct val="70000"/>
              </a:lnSpc>
              <a:buNone/>
            </a:pPr>
            <a:endParaRPr lang="en-US" sz="2400" b="1" dirty="0">
              <a:solidFill>
                <a:schemeClr val="bg1"/>
              </a:solidFill>
              <a:effectLst>
                <a:outerShdw blurRad="38100" dist="38100" dir="2700000" algn="tl">
                  <a:srgbClr val="000000">
                    <a:alpha val="43137"/>
                  </a:srgbClr>
                </a:outerShdw>
              </a:effectLst>
              <a:latin typeface="Helvetica" panose="020B0604020202020204" pitchFamily="34" charset="0"/>
              <a:cs typeface="Helvetica" panose="020B0604020202020204" pitchFamily="34" charset="0"/>
            </a:endParaRPr>
          </a:p>
          <a:p>
            <a:pPr marL="0" indent="0">
              <a:lnSpc>
                <a:spcPct val="70000"/>
              </a:lnSpc>
              <a:buNone/>
            </a:pPr>
            <a:r>
              <a:rPr lang="en-US" sz="2400" b="1" dirty="0">
                <a:solidFill>
                  <a:schemeClr val="bg1"/>
                </a:solidFill>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Terra Masias</a:t>
            </a:r>
          </a:p>
          <a:p>
            <a:pPr marL="571500" lvl="1">
              <a:lnSpc>
                <a:spcPct val="70000"/>
              </a:lnSpc>
            </a:pPr>
            <a:r>
              <a:rPr lang="en-US" sz="1600" dirty="0">
                <a:solidFill>
                  <a:schemeClr val="bg1"/>
                </a:solidFill>
                <a:latin typeface="Helvetica" panose="020B0604020202020204" pitchFamily="34" charset="0"/>
                <a:cs typeface="Helvetica" panose="020B0604020202020204" pitchFamily="34" charset="0"/>
                <a:hlinkClick r:id="rId8">
                  <a:extLst>
                    <a:ext uri="{A12FA001-AC4F-418D-AE19-62706E023703}">
                      <ahyp:hlinkClr xmlns:ahyp="http://schemas.microsoft.com/office/drawing/2018/hyperlinkcolor" val="tx"/>
                    </a:ext>
                  </a:extLst>
                </a:hlinkClick>
              </a:rPr>
              <a:t>tlmasias@stmarysfoodbank.org</a:t>
            </a:r>
            <a:endParaRPr lang="en-US" sz="1600" dirty="0">
              <a:solidFill>
                <a:schemeClr val="bg1"/>
              </a:solidFill>
              <a:latin typeface="Helvetica" panose="020B0604020202020204" pitchFamily="34" charset="0"/>
              <a:cs typeface="Helvetica" panose="020B0604020202020204" pitchFamily="34" charset="0"/>
            </a:endParaRPr>
          </a:p>
          <a:p>
            <a:pPr marL="571500" lvl="1">
              <a:lnSpc>
                <a:spcPct val="70000"/>
              </a:lnSpc>
            </a:pPr>
            <a:r>
              <a:rPr lang="en-US" sz="1600" dirty="0">
                <a:solidFill>
                  <a:schemeClr val="bg1"/>
                </a:solidFill>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Direct: 602-343-3124 </a:t>
            </a:r>
          </a:p>
          <a:p>
            <a:pPr marL="571500" lvl="1">
              <a:lnSpc>
                <a:spcPct val="70000"/>
              </a:lnSpc>
            </a:pPr>
            <a:r>
              <a:rPr lang="en-US" sz="1600" dirty="0">
                <a:solidFill>
                  <a:schemeClr val="bg1"/>
                </a:solidFill>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Cell: 602-695-5925</a:t>
            </a:r>
          </a:p>
          <a:p>
            <a:pPr lvl="2"/>
            <a:endParaRPr lang="en-US" sz="1400" dirty="0">
              <a:noFill/>
              <a:latin typeface="Helvetica" panose="020B0604020202020204" pitchFamily="34" charset="0"/>
              <a:cs typeface="Helvetica"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3EC416D-C08C-4644-BE6A-D5C47079CB25}"/>
              </a:ext>
            </a:extLst>
          </p:cNvPr>
          <p:cNvSpPr txBox="1"/>
          <p:nvPr/>
        </p:nvSpPr>
        <p:spPr>
          <a:xfrm>
            <a:off x="1241571" y="522458"/>
            <a:ext cx="7684315" cy="6050887"/>
          </a:xfrm>
          <a:prstGeom prst="rect">
            <a:avLst/>
          </a:prstGeom>
          <a:noFill/>
        </p:spPr>
        <p:txBody>
          <a:bodyPr wrap="square">
            <a:spAutoFit/>
          </a:bodyPr>
          <a:lstStyle/>
          <a:p>
            <a:pPr marL="0" indent="0">
              <a:lnSpc>
                <a:spcPct val="100000"/>
              </a:lnSpc>
              <a:spcBef>
                <a:spcPts val="0"/>
              </a:spcBef>
              <a:buNone/>
            </a:pPr>
            <a:r>
              <a:rPr lang="en-US" sz="1600" i="1" dirty="0">
                <a:solidFill>
                  <a:schemeClr val="tx1"/>
                </a:solidFill>
              </a:rPr>
              <a:t>In accordance with Federal civil rights law and U.S. Department of Agriculture (USDA) civil rights regulations and policies, the USDA, its Agencies, offices, and employees, and institutions participating in or administering USDA programs are prohibited from discriminating based on race, color, national origin, sex, disability, age, or reprisal or retaliation for prior civil rights activity in any program or activity conducted or funded by USDA. </a:t>
            </a:r>
          </a:p>
          <a:p>
            <a:pPr marL="0" indent="0">
              <a:lnSpc>
                <a:spcPct val="100000"/>
              </a:lnSpc>
              <a:spcBef>
                <a:spcPts val="0"/>
              </a:spcBef>
              <a:buNone/>
            </a:pPr>
            <a:endParaRPr lang="en-US" sz="1600" i="1" dirty="0">
              <a:solidFill>
                <a:schemeClr val="tx1"/>
              </a:solidFill>
            </a:endParaRPr>
          </a:p>
          <a:p>
            <a:pPr marL="0" indent="0">
              <a:lnSpc>
                <a:spcPct val="100000"/>
              </a:lnSpc>
              <a:spcBef>
                <a:spcPts val="0"/>
              </a:spcBef>
              <a:buNone/>
            </a:pPr>
            <a:r>
              <a:rPr lang="en-US" sz="1600" i="1" dirty="0">
                <a:solidFill>
                  <a:schemeClr val="tx1"/>
                </a:solidFill>
              </a:rPr>
              <a:t>Persons with disabilities who require alternative means of communication for program information (e.g. Braille, large print, audiotape, American Sign Language, etc.), should contact the Agency (State or local) where they applied for benefits. Individuals who are deaf, hard of hearing or have speech disabilities may contact USDA through the Federal Relay Service at (800) 877-8339. Additionally, program information may be made available in languages other than English. </a:t>
            </a:r>
          </a:p>
          <a:p>
            <a:pPr marL="0" indent="0">
              <a:lnSpc>
                <a:spcPct val="120000"/>
              </a:lnSpc>
              <a:spcBef>
                <a:spcPts val="0"/>
              </a:spcBef>
              <a:buNone/>
            </a:pPr>
            <a:endParaRPr lang="en-US" sz="1600" i="1" dirty="0">
              <a:solidFill>
                <a:schemeClr val="tx1"/>
              </a:solidFill>
            </a:endParaRPr>
          </a:p>
          <a:p>
            <a:pPr marL="0" indent="0">
              <a:lnSpc>
                <a:spcPct val="100000"/>
              </a:lnSpc>
              <a:spcBef>
                <a:spcPts val="0"/>
              </a:spcBef>
              <a:buNone/>
            </a:pPr>
            <a:r>
              <a:rPr lang="en-US" sz="1600" i="1" dirty="0">
                <a:solidFill>
                  <a:schemeClr val="tx1"/>
                </a:solidFill>
              </a:rPr>
              <a:t>To file a program complaint of discrimination, complete the USDA Program Discrimination Complaint Form, (AD-3027) found online at: http://www.ascr.usda.gov/complaint_filing_cust.html, and at any USDA office, or write a letter addressed to USDA and provide in the letter all of the information requested in the form. To request a copy of the complaint form, call (866) 632-9992. Submit your completed form or letter to USDA by: (1) mail: U.S. Department of Agriculture Office of the Assistant Secretary for Civil Rights 1400 Independence Avenue, SW Washington, D.C. 20250-9410;  (2) fax: (202) 690-7442; or  (3) </a:t>
            </a:r>
            <a:r>
              <a:rPr lang="en-US" sz="1600" i="1" dirty="0" err="1">
                <a:solidFill>
                  <a:schemeClr val="tx1"/>
                </a:solidFill>
              </a:rPr>
              <a:t>email:program.intake@usda.gov</a:t>
            </a:r>
            <a:r>
              <a:rPr lang="en-US" sz="1600" i="1" dirty="0">
                <a:solidFill>
                  <a:schemeClr val="tx1"/>
                </a:solidFill>
              </a:rPr>
              <a:t>. </a:t>
            </a:r>
          </a:p>
          <a:p>
            <a:pPr marL="0" indent="0">
              <a:lnSpc>
                <a:spcPct val="100000"/>
              </a:lnSpc>
              <a:spcBef>
                <a:spcPts val="0"/>
              </a:spcBef>
              <a:buNone/>
            </a:pPr>
            <a:endParaRPr lang="en-US" sz="1600" b="1" dirty="0">
              <a:solidFill>
                <a:schemeClr val="tx1"/>
              </a:solidFill>
              <a:latin typeface="Calibri" panose="020F0502020204030204" pitchFamily="34" charset="0"/>
              <a:cs typeface="Times New Roman" panose="02020603050405020304" pitchFamily="18" charset="0"/>
            </a:endParaRPr>
          </a:p>
          <a:p>
            <a:pPr marL="0" indent="0" algn="ctr">
              <a:lnSpc>
                <a:spcPct val="100000"/>
              </a:lnSpc>
              <a:spcBef>
                <a:spcPts val="0"/>
              </a:spcBef>
              <a:buNone/>
            </a:pPr>
            <a:r>
              <a:rPr lang="en-US" sz="1600" b="1" i="1" dirty="0">
                <a:solidFill>
                  <a:schemeClr val="tx1"/>
                </a:solidFill>
              </a:rPr>
              <a:t>This institution is an equal opportunity provider</a:t>
            </a:r>
            <a:endParaRPr lang="en-US" sz="1600" dirty="0"/>
          </a:p>
        </p:txBody>
      </p:sp>
    </p:spTree>
    <p:extLst>
      <p:ext uri="{BB962C8B-B14F-4D97-AF65-F5344CB8AC3E}">
        <p14:creationId xmlns:p14="http://schemas.microsoft.com/office/powerpoint/2010/main" val="4092086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013" y="92278"/>
            <a:ext cx="7952763" cy="1040235"/>
          </a:xfrm>
          <a:solidFill>
            <a:srgbClr val="F5871F"/>
          </a:solidFill>
          <a:ln>
            <a:solidFill>
              <a:srgbClr val="F5871F"/>
            </a:solidFill>
          </a:ln>
        </p:spPr>
        <p:style>
          <a:lnRef idx="1">
            <a:schemeClr val="accent1"/>
          </a:lnRef>
          <a:fillRef idx="3">
            <a:schemeClr val="accent1"/>
          </a:fillRef>
          <a:effectRef idx="2">
            <a:schemeClr val="accent1"/>
          </a:effectRef>
          <a:fontRef idx="minor">
            <a:schemeClr val="lt1"/>
          </a:fontRef>
        </p:style>
        <p:txBody>
          <a:bodyPr>
            <a:normAutofit/>
          </a:bodyPr>
          <a:lstStyle/>
          <a:p>
            <a:pPr algn="ctr"/>
            <a:r>
              <a:rPr lang="en-U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Food Safety Guide Agenda</a:t>
            </a:r>
          </a:p>
        </p:txBody>
      </p:sp>
      <p:sp>
        <p:nvSpPr>
          <p:cNvPr id="4" name="TextBox 3">
            <a:extLst>
              <a:ext uri="{FF2B5EF4-FFF2-40B4-BE49-F238E27FC236}">
                <a16:creationId xmlns:a16="http://schemas.microsoft.com/office/drawing/2014/main" id="{0F536281-127A-4412-8506-83A11DC5F891}"/>
              </a:ext>
            </a:extLst>
          </p:cNvPr>
          <p:cNvSpPr txBox="1"/>
          <p:nvPr/>
        </p:nvSpPr>
        <p:spPr>
          <a:xfrm>
            <a:off x="4840448" y="2080470"/>
            <a:ext cx="3867323" cy="3693319"/>
          </a:xfrm>
          <a:prstGeom prst="rect">
            <a:avLst/>
          </a:prstGeom>
          <a:noFill/>
        </p:spPr>
        <p:txBody>
          <a:bodyPr wrap="square" rtlCol="0">
            <a:spAutoFit/>
          </a:bodyPr>
          <a:lstStyle/>
          <a:p>
            <a:r>
              <a:rPr lang="en-US" b="1" dirty="0"/>
              <a:t>Introduction</a:t>
            </a:r>
          </a:p>
          <a:p>
            <a:pPr marL="285750" indent="-285750">
              <a:buFont typeface="Arial" panose="020B0604020202020204" pitchFamily="34" charset="0"/>
              <a:buChar char="•"/>
            </a:pPr>
            <a:r>
              <a:rPr lang="en-US" dirty="0"/>
              <a:t>Introduction and Overview</a:t>
            </a:r>
          </a:p>
          <a:p>
            <a:endParaRPr lang="en-US" dirty="0"/>
          </a:p>
          <a:p>
            <a:r>
              <a:rPr lang="en-US" b="1" dirty="0"/>
              <a:t>Food Safety</a:t>
            </a:r>
          </a:p>
          <a:p>
            <a:pPr marL="285750" indent="-285750">
              <a:buFont typeface="Arial" panose="020B0604020202020204" pitchFamily="34" charset="0"/>
              <a:buChar char="•"/>
            </a:pPr>
            <a:r>
              <a:rPr lang="en-US" dirty="0"/>
              <a:t>Personal Hygiene</a:t>
            </a:r>
          </a:p>
          <a:p>
            <a:pPr marL="285750" indent="-285750">
              <a:buFont typeface="Arial" panose="020B0604020202020204" pitchFamily="34" charset="0"/>
              <a:buChar char="•"/>
            </a:pPr>
            <a:r>
              <a:rPr lang="en-US" dirty="0"/>
              <a:t>Receiving and Storing Food Safely</a:t>
            </a:r>
          </a:p>
          <a:p>
            <a:pPr marL="285750" indent="-285750">
              <a:buFont typeface="Arial" panose="020B0604020202020204" pitchFamily="34" charset="0"/>
              <a:buChar char="•"/>
            </a:pPr>
            <a:r>
              <a:rPr lang="en-US" dirty="0"/>
              <a:t>Cross- Contamination &amp; Allergens</a:t>
            </a:r>
          </a:p>
          <a:p>
            <a:pPr marL="285750" indent="-285750">
              <a:buFont typeface="Arial" panose="020B0604020202020204" pitchFamily="34" charset="0"/>
              <a:buChar char="•"/>
            </a:pPr>
            <a:r>
              <a:rPr lang="en-US" dirty="0"/>
              <a:t>Time &amp; Temperature</a:t>
            </a:r>
          </a:p>
          <a:p>
            <a:pPr marL="285750" indent="-285750">
              <a:buFont typeface="Arial" panose="020B0604020202020204" pitchFamily="34" charset="0"/>
              <a:buChar char="•"/>
            </a:pPr>
            <a:r>
              <a:rPr lang="en-US" dirty="0"/>
              <a:t>Cleaning and Sanitizing</a:t>
            </a:r>
          </a:p>
          <a:p>
            <a:pPr marL="285750" indent="-285750">
              <a:buFont typeface="Arial" panose="020B0604020202020204" pitchFamily="34" charset="0"/>
              <a:buChar char="•"/>
            </a:pPr>
            <a:r>
              <a:rPr lang="en-US" dirty="0"/>
              <a:t>Pest Control</a:t>
            </a:r>
          </a:p>
          <a:p>
            <a:pPr marL="285750" indent="-285750">
              <a:buFont typeface="Arial" panose="020B0604020202020204" pitchFamily="34" charset="0"/>
              <a:buChar char="•"/>
            </a:pPr>
            <a:r>
              <a:rPr lang="en-US" dirty="0"/>
              <a:t>Summary</a:t>
            </a:r>
          </a:p>
          <a:p>
            <a:pPr marL="285750" indent="-285750">
              <a:buFont typeface="Arial" panose="020B0604020202020204" pitchFamily="34" charset="0"/>
              <a:buChar char="•"/>
            </a:pPr>
            <a:r>
              <a:rPr lang="en-US" dirty="0"/>
              <a:t>Knowledge Check/Training Certificate</a:t>
            </a:r>
          </a:p>
        </p:txBody>
      </p:sp>
      <p:sp>
        <p:nvSpPr>
          <p:cNvPr id="5" name="TextBox 4">
            <a:extLst>
              <a:ext uri="{FF2B5EF4-FFF2-40B4-BE49-F238E27FC236}">
                <a16:creationId xmlns:a16="http://schemas.microsoft.com/office/drawing/2014/main" id="{C32A908C-B4AE-493F-8837-512C965CC717}"/>
              </a:ext>
            </a:extLst>
          </p:cNvPr>
          <p:cNvSpPr txBox="1"/>
          <p:nvPr/>
        </p:nvSpPr>
        <p:spPr>
          <a:xfrm>
            <a:off x="4840449" y="1283326"/>
            <a:ext cx="3489820" cy="646331"/>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rPr>
              <a:t>Content</a:t>
            </a:r>
          </a:p>
        </p:txBody>
      </p:sp>
    </p:spTree>
    <p:extLst>
      <p:ext uri="{BB962C8B-B14F-4D97-AF65-F5344CB8AC3E}">
        <p14:creationId xmlns:p14="http://schemas.microsoft.com/office/powerpoint/2010/main" val="1223560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3791" y="103764"/>
            <a:ext cx="7935127" cy="748291"/>
          </a:xfrm>
          <a:solidFill>
            <a:srgbClr val="F5871F"/>
          </a:solidFill>
          <a:ln>
            <a:solidFill>
              <a:srgbClr val="F5871F"/>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en-US" sz="4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Introduction and Overview</a:t>
            </a:r>
          </a:p>
        </p:txBody>
      </p:sp>
      <p:sp>
        <p:nvSpPr>
          <p:cNvPr id="3" name="Content Placeholder 2"/>
          <p:cNvSpPr>
            <a:spLocks noGrp="1"/>
          </p:cNvSpPr>
          <p:nvPr>
            <p:ph idx="1"/>
          </p:nvPr>
        </p:nvSpPr>
        <p:spPr>
          <a:xfrm>
            <a:off x="2055304" y="981513"/>
            <a:ext cx="6953614" cy="1963024"/>
          </a:xfrm>
        </p:spPr>
        <p:txBody>
          <a:bodyPr>
            <a:normAutofit fontScale="47500" lnSpcReduction="20000"/>
          </a:bodyPr>
          <a:lstStyle/>
          <a:p>
            <a:pPr marL="0" indent="0">
              <a:lnSpc>
                <a:spcPct val="120000"/>
              </a:lnSpc>
              <a:spcBef>
                <a:spcPts val="0"/>
              </a:spcBef>
              <a:buNone/>
            </a:pPr>
            <a:r>
              <a:rPr lang="en-US" dirty="0">
                <a:latin typeface="Arial" panose="020B0604020202020204" pitchFamily="34" charset="0"/>
                <a:cs typeface="Arial" panose="020B0604020202020204" pitchFamily="34" charset="0"/>
              </a:rPr>
              <a:t>Food safety matters to St. Mary’s Food Bank Alliance (SMFBA) and we are committed to promoting its importance. One of the ways St. Mary’s Food Bank does this is by providing Food Safety Training to educate at least one representative from each agency or program partner at the time of registration or when a change in site personnel occurs. The trained representative must be a regular staff member or volunteer who is involved in the daily operations and handling of food. This includes the transportation and/or distribution of food provided by SMFBA. The training can also be provided to a person at an agency who supervises those activities. </a:t>
            </a:r>
          </a:p>
          <a:p>
            <a:pPr marL="0" indent="0">
              <a:buNone/>
            </a:pPr>
            <a:r>
              <a:rPr lang="en-US" dirty="0"/>
              <a:t> </a:t>
            </a:r>
          </a:p>
          <a:p>
            <a:pPr marL="0" indent="0">
              <a:buNone/>
            </a:pPr>
            <a:endParaRPr lang="en-US" dirty="0"/>
          </a:p>
        </p:txBody>
      </p:sp>
      <p:sp>
        <p:nvSpPr>
          <p:cNvPr id="5" name="TextBox 4">
            <a:extLst>
              <a:ext uri="{FF2B5EF4-FFF2-40B4-BE49-F238E27FC236}">
                <a16:creationId xmlns:a16="http://schemas.microsoft.com/office/drawing/2014/main" id="{975B8B8A-9B24-480F-8792-DF2FCA5CAE4B}"/>
              </a:ext>
            </a:extLst>
          </p:cNvPr>
          <p:cNvSpPr txBox="1"/>
          <p:nvPr/>
        </p:nvSpPr>
        <p:spPr>
          <a:xfrm>
            <a:off x="2550252" y="2644170"/>
            <a:ext cx="5595457" cy="1569660"/>
          </a:xfrm>
          <a:prstGeom prst="rect">
            <a:avLst/>
          </a:prstGeom>
          <a:noFill/>
        </p:spPr>
        <p:txBody>
          <a:bodyPr wrap="square" rtlCol="0">
            <a:spAutoFit/>
          </a:bodyPr>
          <a:lstStyle/>
          <a:p>
            <a:r>
              <a:rPr lang="en-US" sz="1300" dirty="0">
                <a:latin typeface="Arial" panose="020B0604020202020204" pitchFamily="34" charset="0"/>
                <a:cs typeface="Arial" panose="020B0604020202020204" pitchFamily="34" charset="0"/>
              </a:rPr>
              <a:t>It is important that all agencies operate with a culture of food safety. Each and every employee or volunteer must be dedicated to ensuring the food they make and/or serve is safe. The agency or program partner’s leadership bears responsibility for implementing a culture that emphasizes cleanliness, accountability, teamwork, and the importance of following recognized food safety systems and protocols.        </a:t>
            </a:r>
          </a:p>
          <a:p>
            <a:pPr marL="0" indent="0">
              <a:buNone/>
            </a:pPr>
            <a:r>
              <a:rPr lang="en-US" dirty="0"/>
              <a:t> </a:t>
            </a:r>
          </a:p>
        </p:txBody>
      </p:sp>
      <p:sp>
        <p:nvSpPr>
          <p:cNvPr id="6" name="TextBox 5">
            <a:extLst>
              <a:ext uri="{FF2B5EF4-FFF2-40B4-BE49-F238E27FC236}">
                <a16:creationId xmlns:a16="http://schemas.microsoft.com/office/drawing/2014/main" id="{4DA9F401-B7CA-4598-8DBC-1D88DC4DC619}"/>
              </a:ext>
            </a:extLst>
          </p:cNvPr>
          <p:cNvSpPr txBox="1"/>
          <p:nvPr/>
        </p:nvSpPr>
        <p:spPr>
          <a:xfrm>
            <a:off x="4832059" y="3913464"/>
            <a:ext cx="3942825" cy="2693045"/>
          </a:xfrm>
          <a:prstGeom prst="rect">
            <a:avLst/>
          </a:prstGeom>
          <a:noFill/>
        </p:spPr>
        <p:txBody>
          <a:bodyPr wrap="square" rtlCol="0">
            <a:spAutoFit/>
          </a:bodyPr>
          <a:lstStyle/>
          <a:p>
            <a:pPr marL="0" indent="0">
              <a:buNone/>
            </a:pPr>
            <a:r>
              <a:rPr lang="en-US" sz="1300" dirty="0">
                <a:latin typeface="Arial" panose="020B0604020202020204" pitchFamily="34" charset="0"/>
                <a:cs typeface="Arial" panose="020B0604020202020204" pitchFamily="34" charset="0"/>
              </a:rPr>
              <a:t>As agencies working with SMFBA or carrying out our programs, partners must comply with all applicable federal, state, and local regulations and statues relating to the receiving, storing, shipping, processing, and handling of food products.</a:t>
            </a:r>
          </a:p>
          <a:p>
            <a:pPr marL="0" indent="0">
              <a:buNone/>
            </a:pPr>
            <a:r>
              <a:rPr lang="en-US" sz="1300" dirty="0">
                <a:latin typeface="Arial" panose="020B0604020202020204" pitchFamily="34" charset="0"/>
                <a:cs typeface="Arial" panose="020B0604020202020204" pitchFamily="34" charset="0"/>
              </a:rPr>
              <a:t> </a:t>
            </a:r>
          </a:p>
          <a:p>
            <a:pPr marL="0" indent="0">
              <a:buNone/>
            </a:pPr>
            <a:r>
              <a:rPr lang="en-US" sz="1300" dirty="0">
                <a:latin typeface="Arial" panose="020B0604020202020204" pitchFamily="34" charset="0"/>
                <a:cs typeface="Arial" panose="020B0604020202020204" pitchFamily="34" charset="0"/>
              </a:rPr>
              <a:t>After completing this food safety training course you will be asked to submit the Knowledge Check. Your Training Certificate will be filed with your agency/program partner contract for administrative and auditing purposes.  Please reach out to your SMFBA contact if you have questions or concerns at any time.</a:t>
            </a:r>
          </a:p>
        </p:txBody>
      </p:sp>
    </p:spTree>
    <p:extLst>
      <p:ext uri="{BB962C8B-B14F-4D97-AF65-F5344CB8AC3E}">
        <p14:creationId xmlns:p14="http://schemas.microsoft.com/office/powerpoint/2010/main" val="2180880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736" y="105909"/>
            <a:ext cx="7893182" cy="1043383"/>
          </a:xfrm>
          <a:solidFill>
            <a:srgbClr val="F5871F"/>
          </a:solidFill>
          <a:ln>
            <a:solidFill>
              <a:srgbClr val="F5871F"/>
            </a:solidFill>
          </a:ln>
        </p:spPr>
        <p:txBody>
          <a:bodyPr>
            <a:normAutofit fontScale="90000"/>
          </a:bodyPr>
          <a:lstStyle/>
          <a:p>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Personal Hygiene </a:t>
            </a:r>
            <a:br>
              <a:rPr lang="en-US" sz="12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br>
              <a:rPr lang="en-US" sz="1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1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Concepts you will learn in this section are: How, When, and Where to wash your hands, as well as What to wear, and other important practices for handling food.</a:t>
            </a:r>
            <a:endParaRPr lang="en-US" sz="1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996580" y="1336521"/>
            <a:ext cx="6945226" cy="2214694"/>
          </a:xfrm>
        </p:spPr>
        <p:txBody>
          <a:bodyPr>
            <a:normAutofit fontScale="47500" lnSpcReduction="20000"/>
          </a:bodyPr>
          <a:lstStyle/>
          <a:p>
            <a:pPr marL="0" indent="0">
              <a:buNone/>
            </a:pPr>
            <a:r>
              <a:rPr lang="en-US" b="1" dirty="0">
                <a:latin typeface="Arial" panose="020B0604020202020204" pitchFamily="34" charset="0"/>
                <a:cs typeface="Arial" panose="020B0604020202020204" pitchFamily="34" charset="0"/>
              </a:rPr>
              <a:t>How</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to Wash Your Hands</a:t>
            </a:r>
            <a:endParaRPr lang="en-US" dirty="0">
              <a:latin typeface="Arial" panose="020B0604020202020204" pitchFamily="34" charset="0"/>
              <a:cs typeface="Arial" panose="020B0604020202020204" pitchFamily="34" charset="0"/>
            </a:endParaRPr>
          </a:p>
          <a:p>
            <a:pPr marL="0" indent="0">
              <a:buNone/>
            </a:pPr>
            <a:r>
              <a:rPr lang="en-US" sz="2700" b="1" dirty="0">
                <a:solidFill>
                  <a:schemeClr val="accent2"/>
                </a:solidFill>
                <a:latin typeface="Arial" panose="020B0604020202020204" pitchFamily="34" charset="0"/>
                <a:cs typeface="Arial" panose="020B0604020202020204" pitchFamily="34" charset="0"/>
              </a:rPr>
              <a:t>Handwashing should take about 20 seconds.</a:t>
            </a:r>
          </a:p>
          <a:p>
            <a:pPr marL="914400" lvl="1" indent="-457200">
              <a:buFont typeface="+mj-lt"/>
              <a:buAutoNum type="arabicPeriod"/>
            </a:pPr>
            <a:r>
              <a:rPr lang="en-US" dirty="0">
                <a:latin typeface="Arial" panose="020B0604020202020204" pitchFamily="34" charset="0"/>
                <a:cs typeface="Arial" panose="020B0604020202020204" pitchFamily="34" charset="0"/>
              </a:rPr>
              <a:t>Remove hand jewelry or watches.</a:t>
            </a:r>
          </a:p>
          <a:p>
            <a:pPr marL="914400" lvl="1" indent="-457200">
              <a:buFont typeface="+mj-lt"/>
              <a:buAutoNum type="arabicPeriod"/>
            </a:pPr>
            <a:r>
              <a:rPr lang="en-US" dirty="0">
                <a:latin typeface="Arial" panose="020B0604020202020204" pitchFamily="34" charset="0"/>
                <a:cs typeface="Arial" panose="020B0604020202020204" pitchFamily="34" charset="0"/>
              </a:rPr>
              <a:t>Wet your hands and arms using running water as hot as you can comfortably stand.</a:t>
            </a:r>
          </a:p>
          <a:p>
            <a:pPr marL="914400" lvl="1" indent="-457200">
              <a:buFont typeface="+mj-lt"/>
              <a:buAutoNum type="arabicPeriod"/>
            </a:pPr>
            <a:r>
              <a:rPr lang="en-US" dirty="0">
                <a:latin typeface="Arial" panose="020B0604020202020204" pitchFamily="34" charset="0"/>
                <a:cs typeface="Arial" panose="020B0604020202020204" pitchFamily="34" charset="0"/>
              </a:rPr>
              <a:t>Apply soap to build up a good lather.</a:t>
            </a:r>
          </a:p>
          <a:p>
            <a:pPr marL="914400" lvl="1" indent="-457200">
              <a:buFont typeface="+mj-lt"/>
              <a:buAutoNum type="arabicPeriod"/>
            </a:pPr>
            <a:r>
              <a:rPr lang="en-US" dirty="0">
                <a:latin typeface="Arial" panose="020B0604020202020204" pitchFamily="34" charset="0"/>
                <a:cs typeface="Arial" panose="020B0604020202020204" pitchFamily="34" charset="0"/>
              </a:rPr>
              <a:t>Scrub hands and arms vigorously for 10 to 15 seconds. Clean under fingernails and between fingers.</a:t>
            </a:r>
          </a:p>
          <a:p>
            <a:pPr marL="914400" lvl="1" indent="-457200">
              <a:buFont typeface="+mj-lt"/>
              <a:buAutoNum type="arabicPeriod"/>
            </a:pPr>
            <a:r>
              <a:rPr lang="en-US" dirty="0">
                <a:latin typeface="Arial" panose="020B0604020202020204" pitchFamily="34" charset="0"/>
                <a:cs typeface="Arial" panose="020B0604020202020204" pitchFamily="34" charset="0"/>
              </a:rPr>
              <a:t>Use warm, running water to thoroughly rinse hands and arms.</a:t>
            </a:r>
          </a:p>
          <a:p>
            <a:pPr marL="914400" lvl="1" indent="-457200">
              <a:buFont typeface="+mj-lt"/>
              <a:buAutoNum type="arabicPeriod"/>
            </a:pPr>
            <a:r>
              <a:rPr lang="en-US" dirty="0">
                <a:latin typeface="Arial" panose="020B0604020202020204" pitchFamily="34" charset="0"/>
                <a:cs typeface="Arial" panose="020B0604020202020204" pitchFamily="34" charset="0"/>
              </a:rPr>
              <a:t>Dry hands and arms using a single-use paper towel or hand dryer.</a:t>
            </a:r>
          </a:p>
          <a:p>
            <a:pPr marL="0" indent="0">
              <a:buNone/>
            </a:pPr>
            <a:r>
              <a:rPr lang="en-US" sz="2300" dirty="0">
                <a:latin typeface="Arial" panose="020B0604020202020204" pitchFamily="34" charset="0"/>
                <a:cs typeface="Arial" panose="020B0604020202020204" pitchFamily="34" charset="0"/>
              </a:rPr>
              <a:t>After washing your hands use a paper towel to turn off the faucet and to open the restroom door. </a:t>
            </a:r>
          </a:p>
          <a:p>
            <a:pPr marL="0" indent="0">
              <a:buNone/>
            </a:pPr>
            <a:endParaRPr lang="en-US" sz="1500" b="1" dirty="0"/>
          </a:p>
        </p:txBody>
      </p:sp>
      <p:sp>
        <p:nvSpPr>
          <p:cNvPr id="4" name="TextBox 3">
            <a:extLst>
              <a:ext uri="{FF2B5EF4-FFF2-40B4-BE49-F238E27FC236}">
                <a16:creationId xmlns:a16="http://schemas.microsoft.com/office/drawing/2014/main" id="{81A37C9B-B842-414E-9850-B1D6AFE5D00E}"/>
              </a:ext>
            </a:extLst>
          </p:cNvPr>
          <p:cNvSpPr txBox="1"/>
          <p:nvPr/>
        </p:nvSpPr>
        <p:spPr>
          <a:xfrm>
            <a:off x="4738921" y="3307934"/>
            <a:ext cx="4269997" cy="3108543"/>
          </a:xfrm>
          <a:prstGeom prst="rect">
            <a:avLst/>
          </a:prstGeom>
          <a:noFill/>
        </p:spPr>
        <p:txBody>
          <a:bodyPr wrap="square" rtlCol="0">
            <a:spAutoFit/>
          </a:bodyPr>
          <a:lstStyle/>
          <a:p>
            <a:pPr marL="0" indent="0">
              <a:buNone/>
            </a:pPr>
            <a:r>
              <a:rPr lang="en-US" sz="1400" b="1" dirty="0">
                <a:latin typeface="Arial" panose="020B0604020202020204" pitchFamily="34" charset="0"/>
                <a:cs typeface="Arial" panose="020B0604020202020204" pitchFamily="34" charset="0"/>
              </a:rPr>
              <a:t>When</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to Wash Your Hands</a:t>
            </a:r>
            <a:endParaRPr lang="en-US" sz="1400" dirty="0">
              <a:latin typeface="Arial" panose="020B0604020202020204" pitchFamily="34" charset="0"/>
              <a:cs typeface="Arial" panose="020B0604020202020204" pitchFamily="34" charset="0"/>
            </a:endParaRPr>
          </a:p>
          <a:p>
            <a:pPr marL="0" indent="0">
              <a:buNone/>
            </a:pPr>
            <a:r>
              <a:rPr lang="en-US" sz="1100" b="1" dirty="0">
                <a:solidFill>
                  <a:schemeClr val="accent2"/>
                </a:solidFill>
                <a:latin typeface="Arial" panose="020B0604020202020204" pitchFamily="34" charset="0"/>
                <a:cs typeface="Arial" panose="020B0604020202020204" pitchFamily="34" charset="0"/>
              </a:rPr>
              <a:t>Handwashing should be done after any of the following</a:t>
            </a:r>
            <a:r>
              <a:rPr lang="en-US" sz="1100" dirty="0">
                <a:solidFill>
                  <a:schemeClr val="accent2"/>
                </a:solidFill>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Using the restroom; touching your hair, face or body; handling raw meat, poultry, or seafood; taking out the trash; sneezing, coughing, or using a tissue; handling chemicals; smoking; chewing gum or tobacco; or eating or drinking. Also wash your hands before and after using disposable gloves, and after touching anything that may contaminate your hands. </a:t>
            </a:r>
          </a:p>
          <a:p>
            <a:pPr marL="0" indent="0">
              <a:buNone/>
            </a:pPr>
            <a:r>
              <a:rPr lang="en-US" sz="1400" b="1" dirty="0">
                <a:latin typeface="Arial" panose="020B0604020202020204" pitchFamily="34" charset="0"/>
                <a:cs typeface="Arial" panose="020B0604020202020204" pitchFamily="34" charset="0"/>
              </a:rPr>
              <a:t>Where</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to Wash Your Hands</a:t>
            </a:r>
            <a:endParaRPr lang="en-US" sz="1400" dirty="0">
              <a:latin typeface="Arial" panose="020B0604020202020204" pitchFamily="34" charset="0"/>
              <a:cs typeface="Arial" panose="020B0604020202020204" pitchFamily="34" charset="0"/>
            </a:endParaRPr>
          </a:p>
          <a:p>
            <a:pPr marL="0" indent="0">
              <a:buNone/>
            </a:pPr>
            <a:r>
              <a:rPr lang="en-US" sz="1100" dirty="0">
                <a:latin typeface="Arial" panose="020B0604020202020204" pitchFamily="34" charset="0"/>
                <a:cs typeface="Arial" panose="020B0604020202020204" pitchFamily="34" charset="0"/>
              </a:rPr>
              <a:t>Handwashing should be done only in a designated handwashing sink. </a:t>
            </a:r>
          </a:p>
          <a:p>
            <a:pPr marL="0" indent="0">
              <a:buNone/>
            </a:pPr>
            <a:r>
              <a:rPr lang="en-US" sz="1400" b="1" dirty="0">
                <a:latin typeface="Arial" panose="020B0604020202020204" pitchFamily="34" charset="0"/>
                <a:cs typeface="Arial" panose="020B0604020202020204" pitchFamily="34" charset="0"/>
              </a:rPr>
              <a:t>What Not to Wear &amp; Important Practices</a:t>
            </a:r>
            <a:endParaRPr lang="en-US" sz="1400" dirty="0">
              <a:latin typeface="Arial" panose="020B0604020202020204" pitchFamily="34" charset="0"/>
              <a:cs typeface="Arial" panose="020B0604020202020204" pitchFamily="34" charset="0"/>
            </a:endParaRPr>
          </a:p>
          <a:p>
            <a:pPr marL="0" indent="0">
              <a:buNone/>
            </a:pPr>
            <a:r>
              <a:rPr lang="en-US" sz="1100" b="1" dirty="0">
                <a:solidFill>
                  <a:schemeClr val="accent2"/>
                </a:solidFill>
                <a:latin typeface="Arial" panose="020B0604020202020204" pitchFamily="34" charset="0"/>
                <a:cs typeface="Arial" panose="020B0604020202020204" pitchFamily="34" charset="0"/>
              </a:rPr>
              <a:t>Before washing hands or handling food, remove any: </a:t>
            </a:r>
            <a:r>
              <a:rPr lang="en-US" sz="1100" dirty="0">
                <a:latin typeface="Arial" panose="020B0604020202020204" pitchFamily="34" charset="0"/>
                <a:cs typeface="Arial" panose="020B0604020202020204" pitchFamily="34" charset="0"/>
              </a:rPr>
              <a:t>Jewelry, watches, nail polish, and false fingernails. </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Wear gloves and aprons where required. Cover your wounds correctly by using bandages or finger cots and placing a single-use glove over the bandaged area. </a:t>
            </a:r>
          </a:p>
        </p:txBody>
      </p:sp>
    </p:spTree>
    <p:extLst>
      <p:ext uri="{BB962C8B-B14F-4D97-AF65-F5344CB8AC3E}">
        <p14:creationId xmlns:p14="http://schemas.microsoft.com/office/powerpoint/2010/main" val="2958371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090" y="119642"/>
            <a:ext cx="7969828" cy="1076769"/>
          </a:xfrm>
          <a:solidFill>
            <a:srgbClr val="F5871F"/>
          </a:solidFill>
          <a:ln>
            <a:solidFill>
              <a:srgbClr val="F5871F"/>
            </a:solidFill>
          </a:ln>
        </p:spPr>
        <p:txBody>
          <a:bodyPr>
            <a:normAutofit fontScale="90000"/>
          </a:bodyPr>
          <a:lstStyle/>
          <a:p>
            <a:pPr>
              <a:lnSpc>
                <a:spcPct val="100000"/>
              </a:lnSpc>
            </a:pP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Receiving and Storing Food Safely </a:t>
            </a:r>
            <a:br>
              <a:rPr lang="en-US" sz="29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13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Concepts you will learn in this section are: Controlling time and temperature, inspecting food, understanding food recalls, and storing food safely. Food temperature must be controlled from the time the product is picked up from the donor or food bank, to the moment it is handed off to the client.  </a:t>
            </a:r>
          </a:p>
        </p:txBody>
      </p:sp>
      <p:sp>
        <p:nvSpPr>
          <p:cNvPr id="3" name="Content Placeholder 2"/>
          <p:cNvSpPr>
            <a:spLocks noGrp="1"/>
          </p:cNvSpPr>
          <p:nvPr>
            <p:ph idx="1"/>
          </p:nvPr>
        </p:nvSpPr>
        <p:spPr>
          <a:xfrm>
            <a:off x="1333144" y="1239712"/>
            <a:ext cx="7675774" cy="1000150"/>
          </a:xfrm>
        </p:spPr>
        <p:txBody>
          <a:bodyPr>
            <a:normAutofit/>
          </a:bodyPr>
          <a:lstStyle/>
          <a:p>
            <a:pPr marL="0" indent="0">
              <a:buNone/>
            </a:pPr>
            <a:r>
              <a:rPr lang="en-US" sz="1600" dirty="0">
                <a:latin typeface="Arial" panose="020B0604020202020204" pitchFamily="34" charset="0"/>
                <a:cs typeface="Arial" panose="020B0604020202020204" pitchFamily="34" charset="0"/>
              </a:rPr>
              <a:t>Temperature Danger Zone &amp; Thermometer Calibration</a:t>
            </a:r>
          </a:p>
          <a:p>
            <a:pPr lvl="0">
              <a:lnSpc>
                <a:spcPct val="100000"/>
              </a:lnSpc>
              <a:spcBef>
                <a:spcPts val="0"/>
              </a:spcBef>
            </a:pPr>
            <a:r>
              <a:rPr lang="en-US" sz="1400" b="1" dirty="0">
                <a:solidFill>
                  <a:srgbClr val="F5871F"/>
                </a:solidFill>
                <a:latin typeface="Arial" panose="020B0604020202020204" pitchFamily="34" charset="0"/>
                <a:cs typeface="Arial" panose="020B0604020202020204" pitchFamily="34" charset="0"/>
              </a:rPr>
              <a:t>The temperature danger zone is between 41 and 135 degrees Fahrenheit. </a:t>
            </a:r>
          </a:p>
          <a:p>
            <a:pPr lvl="0">
              <a:lnSpc>
                <a:spcPct val="100000"/>
              </a:lnSpc>
              <a:spcBef>
                <a:spcPts val="0"/>
              </a:spcBef>
            </a:pPr>
            <a:r>
              <a:rPr lang="en-US" sz="1400" dirty="0">
                <a:latin typeface="Arial" panose="020B0604020202020204" pitchFamily="34" charset="0"/>
                <a:cs typeface="Arial" panose="020B0604020202020204" pitchFamily="34" charset="0"/>
              </a:rPr>
              <a:t>Use a thermometer to check the temperature of refrigerated or hot foods when they are received. Document the product temperatures on the receiving paperwork.</a:t>
            </a:r>
          </a:p>
          <a:p>
            <a:pPr marL="0" indent="0">
              <a:buNone/>
            </a:pPr>
            <a:endParaRPr lang="en-US" sz="1900" dirty="0"/>
          </a:p>
          <a:p>
            <a:pPr marL="0" indent="0">
              <a:buNone/>
            </a:pPr>
            <a:endParaRPr lang="en-US" sz="1900" dirty="0"/>
          </a:p>
          <a:p>
            <a:pPr marL="0" indent="0">
              <a:buNone/>
            </a:pPr>
            <a:endParaRPr lang="en-US" sz="1900" dirty="0"/>
          </a:p>
          <a:p>
            <a:pPr marL="0" indent="0">
              <a:buNone/>
            </a:pPr>
            <a:endParaRPr lang="en-US" sz="1900" dirty="0"/>
          </a:p>
        </p:txBody>
      </p:sp>
      <p:graphicFrame>
        <p:nvGraphicFramePr>
          <p:cNvPr id="8" name="Table 7"/>
          <p:cNvGraphicFramePr>
            <a:graphicFrameLocks noGrp="1"/>
          </p:cNvGraphicFramePr>
          <p:nvPr>
            <p:extLst>
              <p:ext uri="{D42A27DB-BD31-4B8C-83A1-F6EECF244321}">
                <p14:modId xmlns:p14="http://schemas.microsoft.com/office/powerpoint/2010/main" val="3957704233"/>
              </p:ext>
            </p:extLst>
          </p:nvPr>
        </p:nvGraphicFramePr>
        <p:xfrm>
          <a:off x="1954635" y="2218368"/>
          <a:ext cx="6758275" cy="1103442"/>
        </p:xfrm>
        <a:graphic>
          <a:graphicData uri="http://schemas.openxmlformats.org/drawingml/2006/table">
            <a:tbl>
              <a:tblPr firstRow="1" firstCol="1" bandRow="1">
                <a:tableStyleId>{21E4AEA4-8DFA-4A89-87EB-49C32662AFE0}</a:tableStyleId>
              </a:tblPr>
              <a:tblGrid>
                <a:gridCol w="1926187">
                  <a:extLst>
                    <a:ext uri="{9D8B030D-6E8A-4147-A177-3AD203B41FA5}">
                      <a16:colId xmlns:a16="http://schemas.microsoft.com/office/drawing/2014/main" val="20000"/>
                    </a:ext>
                  </a:extLst>
                </a:gridCol>
                <a:gridCol w="4832088">
                  <a:extLst>
                    <a:ext uri="{9D8B030D-6E8A-4147-A177-3AD203B41FA5}">
                      <a16:colId xmlns:a16="http://schemas.microsoft.com/office/drawing/2014/main" val="20001"/>
                    </a:ext>
                  </a:extLst>
                </a:gridCol>
              </a:tblGrid>
              <a:tr h="0">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Type of Food</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Temperature Requirement</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0">
                <a:tc>
                  <a:txBody>
                    <a:bodyPr/>
                    <a:lstStyle/>
                    <a:p>
                      <a:pPr marL="0" marR="0" algn="l">
                        <a:lnSpc>
                          <a:spcPct val="107000"/>
                        </a:lnSpc>
                        <a:spcBef>
                          <a:spcPts val="0"/>
                        </a:spcBef>
                        <a:spcAft>
                          <a:spcPts val="0"/>
                        </a:spcAft>
                      </a:pPr>
                      <a:r>
                        <a:rPr lang="en-US" sz="1200">
                          <a:effectLst/>
                          <a:latin typeface="Arial" panose="020B0604020202020204" pitchFamily="34" charset="0"/>
                          <a:cs typeface="Arial" panose="020B0604020202020204" pitchFamily="34" charset="0"/>
                        </a:rPr>
                        <a:t>Refrigerated Foods</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41˚F or lower.</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r h="0">
                <a:tc>
                  <a:txBody>
                    <a:bodyPr/>
                    <a:lstStyle/>
                    <a:p>
                      <a:pPr marL="0" marR="0" algn="l">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Frozen Foods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Frozen solid. Recommended 0˚F or lower.</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2"/>
                  </a:ext>
                </a:extLst>
              </a:tr>
              <a:tr h="0">
                <a:tc>
                  <a:txBody>
                    <a:bodyPr/>
                    <a:lstStyle/>
                    <a:p>
                      <a:pPr marL="0" marR="0" algn="l">
                        <a:lnSpc>
                          <a:spcPct val="107000"/>
                        </a:lnSpc>
                        <a:spcBef>
                          <a:spcPts val="0"/>
                        </a:spcBef>
                        <a:spcAft>
                          <a:spcPts val="0"/>
                        </a:spcAft>
                      </a:pPr>
                      <a:r>
                        <a:rPr lang="en-US" sz="1200">
                          <a:effectLst/>
                          <a:latin typeface="Arial" panose="020B0604020202020204" pitchFamily="34" charset="0"/>
                          <a:cs typeface="Arial" panose="020B0604020202020204" pitchFamily="34" charset="0"/>
                        </a:rPr>
                        <a:t>Cut Produce</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41˚F or lower.</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3"/>
                  </a:ext>
                </a:extLst>
              </a:tr>
              <a:tr h="0">
                <a:tc>
                  <a:txBody>
                    <a:bodyPr/>
                    <a:lstStyle/>
                    <a:p>
                      <a:pPr marL="0" marR="0" algn="l">
                        <a:lnSpc>
                          <a:spcPct val="107000"/>
                        </a:lnSpc>
                        <a:spcBef>
                          <a:spcPts val="0"/>
                        </a:spcBef>
                        <a:spcAft>
                          <a:spcPts val="0"/>
                        </a:spcAft>
                      </a:pPr>
                      <a:r>
                        <a:rPr lang="en-US" sz="1200">
                          <a:effectLst/>
                          <a:latin typeface="Arial" panose="020B0604020202020204" pitchFamily="34" charset="0"/>
                          <a:cs typeface="Arial" panose="020B0604020202020204" pitchFamily="34" charset="0"/>
                        </a:rPr>
                        <a:t>Whole Produce</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Dry storage temperatures. Refer to packaging label recommendations.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4"/>
                  </a:ext>
                </a:extLst>
              </a:tr>
            </a:tbl>
          </a:graphicData>
        </a:graphic>
      </p:graphicFrame>
      <p:sp>
        <p:nvSpPr>
          <p:cNvPr id="6" name="TextBox 5">
            <a:extLst>
              <a:ext uri="{FF2B5EF4-FFF2-40B4-BE49-F238E27FC236}">
                <a16:creationId xmlns:a16="http://schemas.microsoft.com/office/drawing/2014/main" id="{CFD60FA1-B0B5-48B1-B99B-26B6A2CD7321}"/>
              </a:ext>
            </a:extLst>
          </p:cNvPr>
          <p:cNvSpPr txBox="1"/>
          <p:nvPr/>
        </p:nvSpPr>
        <p:spPr>
          <a:xfrm>
            <a:off x="4758910" y="3321810"/>
            <a:ext cx="4308731" cy="3493264"/>
          </a:xfrm>
          <a:prstGeom prst="rect">
            <a:avLst/>
          </a:prstGeom>
          <a:noFill/>
        </p:spPr>
        <p:txBody>
          <a:bodyPr wrap="square">
            <a:spAutoFit/>
          </a:bodyPr>
          <a:lstStyle/>
          <a:p>
            <a:pPr marL="0" indent="0">
              <a:buNone/>
            </a:pPr>
            <a:r>
              <a:rPr lang="en-US" sz="1300" b="1" dirty="0">
                <a:latin typeface="Arial" panose="020B0604020202020204" pitchFamily="34" charset="0"/>
                <a:cs typeface="Arial" panose="020B0604020202020204" pitchFamily="34" charset="0"/>
              </a:rPr>
              <a:t>Inspecting Food During Receiving:</a:t>
            </a:r>
            <a:endParaRPr lang="en-US" sz="1300" dirty="0">
              <a:latin typeface="Arial" panose="020B0604020202020204" pitchFamily="34" charset="0"/>
              <a:cs typeface="Arial" panose="020B0604020202020204" pitchFamily="34" charset="0"/>
            </a:endParaRPr>
          </a:p>
          <a:p>
            <a:r>
              <a:rPr lang="en-US" sz="1300" b="1" dirty="0">
                <a:solidFill>
                  <a:schemeClr val="accent2"/>
                </a:solidFill>
                <a:latin typeface="Arial" panose="020B0604020202020204" pitchFamily="34" charset="0"/>
                <a:cs typeface="Arial" panose="020B0604020202020204" pitchFamily="34" charset="0"/>
              </a:rPr>
              <a:t>Check the condition of the product</a:t>
            </a:r>
            <a:r>
              <a:rPr lang="en-US" sz="1300" dirty="0">
                <a:latin typeface="Arial" panose="020B0604020202020204" pitchFamily="34" charset="0"/>
                <a:cs typeface="Arial" panose="020B0604020202020204" pitchFamily="34" charset="0"/>
              </a:rPr>
              <a:t>,</a:t>
            </a:r>
            <a:r>
              <a:rPr lang="en-US" sz="1300" b="1" dirty="0">
                <a:latin typeface="Arial" panose="020B0604020202020204" pitchFamily="34" charset="0"/>
                <a:cs typeface="Arial" panose="020B0604020202020204" pitchFamily="34" charset="0"/>
              </a:rPr>
              <a:t> </a:t>
            </a:r>
            <a:r>
              <a:rPr lang="en-US" sz="1300" dirty="0">
                <a:latin typeface="Arial" panose="020B0604020202020204" pitchFamily="34" charset="0"/>
                <a:cs typeface="Arial" panose="020B0604020202020204" pitchFamily="34" charset="0"/>
              </a:rPr>
              <a:t>looking for missing labels, dents, unsafe code dates, rust, swelling, loose lids, mold, decay, or bulging ends.  </a:t>
            </a:r>
            <a:r>
              <a:rPr lang="en-US" sz="1300" b="1" dirty="0">
                <a:solidFill>
                  <a:schemeClr val="accent2"/>
                </a:solidFill>
                <a:latin typeface="Arial" panose="020B0604020202020204" pitchFamily="34" charset="0"/>
                <a:cs typeface="Arial" panose="020B0604020202020204" pitchFamily="34" charset="0"/>
              </a:rPr>
              <a:t>If these risk factors appear, do not accept the product.</a:t>
            </a:r>
          </a:p>
          <a:p>
            <a:endParaRPr lang="en-US" sz="1300" dirty="0">
              <a:solidFill>
                <a:schemeClr val="accent2"/>
              </a:solidFill>
              <a:latin typeface="Arial" panose="020B0604020202020204" pitchFamily="34" charset="0"/>
              <a:cs typeface="Arial" panose="020B0604020202020204" pitchFamily="34" charset="0"/>
            </a:endParaRPr>
          </a:p>
          <a:p>
            <a:r>
              <a:rPr lang="en-US" sz="1300" dirty="0">
                <a:latin typeface="Arial" panose="020B0604020202020204" pitchFamily="34" charset="0"/>
                <a:cs typeface="Arial" panose="020B0604020202020204" pitchFamily="34" charset="0"/>
              </a:rPr>
              <a:t>Check for signs of pest in the product or vehicle. </a:t>
            </a:r>
          </a:p>
          <a:p>
            <a:pPr marL="0" lvl="0" indent="0">
              <a:buNone/>
            </a:pPr>
            <a:r>
              <a:rPr lang="en-US" sz="1300" b="1" dirty="0">
                <a:latin typeface="Arial" panose="020B0604020202020204" pitchFamily="34" charset="0"/>
                <a:cs typeface="Arial" panose="020B0604020202020204" pitchFamily="34" charset="0"/>
              </a:rPr>
              <a:t>Inspect the overall conditions of the delivery vehicle </a:t>
            </a:r>
          </a:p>
          <a:p>
            <a:r>
              <a:rPr lang="en-US" sz="1300" dirty="0">
                <a:latin typeface="Arial" panose="020B0604020202020204" pitchFamily="34" charset="0"/>
                <a:cs typeface="Arial" panose="020B0604020202020204" pitchFamily="34" charset="0"/>
              </a:rPr>
              <a:t>Ensure the delivery vehicle door locks and seals.</a:t>
            </a:r>
          </a:p>
          <a:p>
            <a:pPr marL="0" lvl="0" indent="0">
              <a:buNone/>
            </a:pPr>
            <a:r>
              <a:rPr lang="en-US" sz="1300" dirty="0">
                <a:latin typeface="Arial" panose="020B0604020202020204" pitchFamily="34" charset="0"/>
                <a:cs typeface="Arial" panose="020B0604020202020204" pitchFamily="34" charset="0"/>
              </a:rPr>
              <a:t>When in doubt, throw it out!</a:t>
            </a:r>
          </a:p>
          <a:p>
            <a:pPr marL="0" lvl="0" indent="0">
              <a:buNone/>
            </a:pPr>
            <a:endParaRPr lang="en-US" sz="1300" dirty="0">
              <a:latin typeface="Arial" panose="020B0604020202020204" pitchFamily="34" charset="0"/>
              <a:cs typeface="Arial" panose="020B0604020202020204" pitchFamily="34" charset="0"/>
            </a:endParaRPr>
          </a:p>
          <a:p>
            <a:pPr marL="0" indent="0">
              <a:buNone/>
            </a:pPr>
            <a:r>
              <a:rPr lang="en-US" sz="1300" b="1" dirty="0">
                <a:latin typeface="Arial" panose="020B0604020202020204" pitchFamily="34" charset="0"/>
                <a:cs typeface="Arial" panose="020B0604020202020204" pitchFamily="34" charset="0"/>
              </a:rPr>
              <a:t>Rejecting a Shipment</a:t>
            </a:r>
            <a:endParaRPr lang="en-US" sz="1300" dirty="0">
              <a:latin typeface="Arial" panose="020B0604020202020204" pitchFamily="34" charset="0"/>
              <a:cs typeface="Arial" panose="020B0604020202020204" pitchFamily="34" charset="0"/>
            </a:endParaRPr>
          </a:p>
          <a:p>
            <a:pPr lvl="0"/>
            <a:r>
              <a:rPr lang="en-US" sz="1300" b="1" dirty="0">
                <a:solidFill>
                  <a:schemeClr val="accent2"/>
                </a:solidFill>
                <a:latin typeface="Arial" panose="020B0604020202020204" pitchFamily="34" charset="0"/>
                <a:cs typeface="Arial" panose="020B0604020202020204" pitchFamily="34" charset="0"/>
              </a:rPr>
              <a:t>Reject any refrigerated shipment that arrives with product in the temperature danger zone</a:t>
            </a:r>
            <a:r>
              <a:rPr lang="en-US" sz="1300" b="1" dirty="0">
                <a:latin typeface="Arial" panose="020B0604020202020204" pitchFamily="34" charset="0"/>
                <a:cs typeface="Arial" panose="020B0604020202020204" pitchFamily="34" charset="0"/>
              </a:rPr>
              <a:t> </a:t>
            </a:r>
            <a:r>
              <a:rPr lang="en-US" sz="1300" dirty="0">
                <a:latin typeface="Arial" panose="020B0604020202020204" pitchFamily="34" charset="0"/>
                <a:cs typeface="Arial" panose="020B0604020202020204" pitchFamily="34" charset="0"/>
              </a:rPr>
              <a:t>(41˚F to 135˚F), or if it shows any signs of pests, has missing product labels, or is excessively dirty. Request temperature recording devices when available.</a:t>
            </a:r>
          </a:p>
        </p:txBody>
      </p:sp>
    </p:spTree>
    <p:extLst>
      <p:ext uri="{BB962C8B-B14F-4D97-AF65-F5344CB8AC3E}">
        <p14:creationId xmlns:p14="http://schemas.microsoft.com/office/powerpoint/2010/main" val="4179601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4311" y="44871"/>
            <a:ext cx="7969022" cy="738664"/>
          </a:xfrm>
          <a:solidFill>
            <a:srgbClr val="F5871F"/>
          </a:solidFill>
          <a:ln>
            <a:solidFill>
              <a:srgbClr val="F5871F"/>
            </a:solidFill>
          </a:ln>
        </p:spPr>
        <p:txBody>
          <a:bodyPr>
            <a:noAutofit/>
          </a:bodyPr>
          <a:lstStyle/>
          <a:p>
            <a:r>
              <a:rPr lang="en-US" sz="29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Receiving and Storing Food Safely </a:t>
            </a:r>
            <a:endParaRPr lang="en-US"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927508" y="941495"/>
            <a:ext cx="6336171" cy="2360776"/>
          </a:xfrm>
        </p:spPr>
        <p:txBody>
          <a:bodyPr>
            <a:normAutofit fontScale="25000" lnSpcReduction="20000"/>
          </a:bodyPr>
          <a:lstStyle/>
          <a:p>
            <a:pPr marL="0" indent="0">
              <a:buNone/>
            </a:pPr>
            <a:r>
              <a:rPr lang="en-US" sz="6400" b="1" dirty="0">
                <a:latin typeface="Arial" panose="020B0604020202020204" pitchFamily="34" charset="0"/>
                <a:cs typeface="Arial" panose="020B0604020202020204" pitchFamily="34" charset="0"/>
              </a:rPr>
              <a:t>General Storage Guidelines</a:t>
            </a:r>
            <a:endParaRPr lang="en-US" sz="6400" dirty="0">
              <a:latin typeface="Arial" panose="020B0604020202020204" pitchFamily="34" charset="0"/>
              <a:cs typeface="Arial" panose="020B0604020202020204" pitchFamily="34" charset="0"/>
            </a:endParaRPr>
          </a:p>
          <a:p>
            <a:pPr lvl="0"/>
            <a:r>
              <a:rPr lang="en-US" sz="5600" dirty="0">
                <a:latin typeface="Arial" panose="020B0604020202020204" pitchFamily="34" charset="0"/>
                <a:cs typeface="Arial" panose="020B0604020202020204" pitchFamily="34" charset="0"/>
              </a:rPr>
              <a:t>Store refrigerated foods at 41˚ F or lower. </a:t>
            </a:r>
          </a:p>
          <a:p>
            <a:pPr lvl="0"/>
            <a:r>
              <a:rPr lang="en-US" sz="5600" dirty="0">
                <a:latin typeface="Arial" panose="020B0604020202020204" pitchFamily="34" charset="0"/>
                <a:cs typeface="Arial" panose="020B0604020202020204" pitchFamily="34" charset="0"/>
              </a:rPr>
              <a:t>Keep frozen foods solid at 0˚F or lower.</a:t>
            </a:r>
          </a:p>
          <a:p>
            <a:pPr lvl="0"/>
            <a:r>
              <a:rPr lang="en-US" sz="5600" dirty="0">
                <a:latin typeface="Arial" panose="020B0604020202020204" pitchFamily="34" charset="0"/>
                <a:cs typeface="Arial" panose="020B0604020202020204" pitchFamily="34" charset="0"/>
              </a:rPr>
              <a:t>Store food in designated food storage areas. Keep pet food and chemicals away from foods for human consumption. </a:t>
            </a:r>
          </a:p>
          <a:p>
            <a:pPr lvl="0"/>
            <a:r>
              <a:rPr lang="en-US" sz="5600" dirty="0">
                <a:latin typeface="Arial" panose="020B0604020202020204" pitchFamily="34" charset="0"/>
                <a:cs typeface="Arial" panose="020B0604020202020204" pitchFamily="34" charset="0"/>
              </a:rPr>
              <a:t>Keep food at least 6 inches off of the floor.  Never store food on the floor.</a:t>
            </a:r>
          </a:p>
          <a:p>
            <a:pPr lvl="0"/>
            <a:r>
              <a:rPr lang="en-US" sz="5600" dirty="0">
                <a:latin typeface="Arial" panose="020B0604020202020204" pitchFamily="34" charset="0"/>
                <a:cs typeface="Arial" panose="020B0604020202020204" pitchFamily="34" charset="0"/>
              </a:rPr>
              <a:t>Store food 18 inches away from the walls.</a:t>
            </a:r>
          </a:p>
          <a:p>
            <a:pPr lvl="0"/>
            <a:r>
              <a:rPr lang="en-US" sz="5600" dirty="0">
                <a:latin typeface="Arial" panose="020B0604020202020204" pitchFamily="34" charset="0"/>
                <a:cs typeface="Arial" panose="020B0604020202020204" pitchFamily="34" charset="0"/>
              </a:rPr>
              <a:t>Keep ready-to-eat foods above raw meats, seafood, and poultry.</a:t>
            </a:r>
          </a:p>
          <a:p>
            <a:pPr marL="0" indent="0">
              <a:buNone/>
            </a:pPr>
            <a:r>
              <a:rPr lang="en-US" sz="6400" dirty="0">
                <a:latin typeface="Arial" panose="020B0604020202020204" pitchFamily="34" charset="0"/>
                <a:cs typeface="Arial" panose="020B0604020202020204" pitchFamily="34" charset="0"/>
              </a:rPr>
              <a:t>	</a:t>
            </a:r>
          </a:p>
          <a:p>
            <a:endParaRPr lang="en-US" dirty="0"/>
          </a:p>
          <a:p>
            <a:pPr marL="0" indent="0">
              <a:buNone/>
            </a:pPr>
            <a:endParaRPr lang="en-US" dirty="0"/>
          </a:p>
        </p:txBody>
      </p:sp>
      <p:sp>
        <p:nvSpPr>
          <p:cNvPr id="5" name="TextBox 4">
            <a:extLst>
              <a:ext uri="{FF2B5EF4-FFF2-40B4-BE49-F238E27FC236}">
                <a16:creationId xmlns:a16="http://schemas.microsoft.com/office/drawing/2014/main" id="{58C95C32-33F2-4878-B899-6280DAE40DB3}"/>
              </a:ext>
            </a:extLst>
          </p:cNvPr>
          <p:cNvSpPr txBox="1"/>
          <p:nvPr/>
        </p:nvSpPr>
        <p:spPr>
          <a:xfrm>
            <a:off x="4811360" y="5328525"/>
            <a:ext cx="4122915" cy="1169551"/>
          </a:xfrm>
          <a:prstGeom prst="rect">
            <a:avLst/>
          </a:prstGeom>
          <a:noFill/>
        </p:spPr>
        <p:txBody>
          <a:bodyPr wrap="square">
            <a:spAutoFit/>
          </a:bodyPr>
          <a:lstStyle/>
          <a:p>
            <a:pPr marL="0" indent="0">
              <a:buNone/>
            </a:pPr>
            <a:r>
              <a:rPr lang="en-US" sz="1400" b="1" dirty="0">
                <a:latin typeface="Arial" panose="020B0604020202020204" pitchFamily="34" charset="0"/>
                <a:cs typeface="Arial" panose="020B0604020202020204" pitchFamily="34" charset="0"/>
              </a:rPr>
              <a:t>Recalls</a:t>
            </a:r>
            <a:endParaRPr lang="en-US" sz="1400" dirty="0">
              <a:latin typeface="Arial" panose="020B0604020202020204" pitchFamily="34" charset="0"/>
              <a:cs typeface="Arial" panose="020B0604020202020204" pitchFamily="34" charset="0"/>
            </a:endParaRPr>
          </a:p>
          <a:p>
            <a:pPr lvl="0"/>
            <a:r>
              <a:rPr lang="en-US" sz="1400" dirty="0">
                <a:latin typeface="Arial" panose="020B0604020202020204" pitchFamily="34" charset="0"/>
                <a:cs typeface="Arial" panose="020B0604020202020204" pitchFamily="34" charset="0"/>
              </a:rPr>
              <a:t>Ask your director or supervisor how to handle food recalls. St. Mary’s Food Bank Alliance issues recall notices for all issued recalls from the FDA and USDA. </a:t>
            </a:r>
          </a:p>
        </p:txBody>
      </p:sp>
      <p:sp>
        <p:nvSpPr>
          <p:cNvPr id="7" name="TextBox 6">
            <a:extLst>
              <a:ext uri="{FF2B5EF4-FFF2-40B4-BE49-F238E27FC236}">
                <a16:creationId xmlns:a16="http://schemas.microsoft.com/office/drawing/2014/main" id="{45A8B786-AEC3-464B-A97C-D43D88BFEA4D}"/>
              </a:ext>
            </a:extLst>
          </p:cNvPr>
          <p:cNvSpPr txBox="1"/>
          <p:nvPr/>
        </p:nvSpPr>
        <p:spPr>
          <a:xfrm>
            <a:off x="1927508" y="3028400"/>
            <a:ext cx="5648770" cy="738664"/>
          </a:xfrm>
          <a:prstGeom prst="rect">
            <a:avLst/>
          </a:prstGeom>
          <a:noFill/>
        </p:spPr>
        <p:txBody>
          <a:bodyPr wrap="square">
            <a:spAutoFit/>
          </a:bodyPr>
          <a:lstStyle/>
          <a:p>
            <a:pPr marL="285750" lvl="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Store food only in containers made for food storage. </a:t>
            </a:r>
          </a:p>
          <a:p>
            <a:pPr marL="285750" lvl="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Food should be labeled with the receiving date so that it can be checked and product can be rotated.</a:t>
            </a:r>
          </a:p>
        </p:txBody>
      </p:sp>
      <p:sp>
        <p:nvSpPr>
          <p:cNvPr id="9" name="TextBox 8">
            <a:extLst>
              <a:ext uri="{FF2B5EF4-FFF2-40B4-BE49-F238E27FC236}">
                <a16:creationId xmlns:a16="http://schemas.microsoft.com/office/drawing/2014/main" id="{000FCB15-EC91-49F4-BA73-20DCA9261C43}"/>
              </a:ext>
            </a:extLst>
          </p:cNvPr>
          <p:cNvSpPr txBox="1"/>
          <p:nvPr/>
        </p:nvSpPr>
        <p:spPr>
          <a:xfrm>
            <a:off x="4210410" y="3706413"/>
            <a:ext cx="4723865" cy="1631216"/>
          </a:xfrm>
          <a:prstGeom prst="rect">
            <a:avLst/>
          </a:prstGeom>
          <a:noFill/>
        </p:spPr>
        <p:txBody>
          <a:bodyPr wrap="square">
            <a:spAutoFit/>
          </a:bodyPr>
          <a:lstStyle/>
          <a:p>
            <a:pPr marL="285750" lvl="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The shelf-life for foods can be found on the listed product date. For extended product shelf-life refer to the USDA’s Food Keeper’s Guide. </a:t>
            </a:r>
          </a:p>
          <a:p>
            <a:pPr lvl="0"/>
            <a:endParaRPr lang="en-US" sz="1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For short-coded product, follow the first-expired, first-out (FEFO) method.  For all other products use the First-in, First-out (FIFO) method</a:t>
            </a:r>
            <a:r>
              <a:rPr lang="en-US" sz="16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814935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3790" y="79313"/>
            <a:ext cx="7952763" cy="1170648"/>
          </a:xfrm>
          <a:solidFill>
            <a:srgbClr val="F5871F"/>
          </a:solidFill>
          <a:ln>
            <a:solidFill>
              <a:srgbClr val="F5871F"/>
            </a:solidFill>
          </a:ln>
        </p:spPr>
        <p:txBody>
          <a:bodyPr>
            <a:normAutofit fontScale="90000"/>
          </a:bodyPr>
          <a:lstStyle/>
          <a:p>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Cross - Contamination</a:t>
            </a:r>
            <a:br>
              <a:rPr lang="en-US" sz="1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1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Concepts you will learn in this section are: How to prevent cross-contamination, the common types of contaminants in food storage, what to do when you notice contaminated product, and the eight major food allergens.</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81057" y="4153268"/>
            <a:ext cx="4286296" cy="2470661"/>
          </a:xfrm>
        </p:spPr>
        <p:txBody>
          <a:bodyPr>
            <a:normAutofit fontScale="25000" lnSpcReduction="20000"/>
          </a:bodyPr>
          <a:lstStyle/>
          <a:p>
            <a:pPr marL="0" indent="0">
              <a:buNone/>
            </a:pPr>
            <a:r>
              <a:rPr lang="en-US" sz="6400" dirty="0">
                <a:latin typeface="Arial" panose="020B0604020202020204" pitchFamily="34" charset="0"/>
                <a:cs typeface="Arial" panose="020B0604020202020204" pitchFamily="34" charset="0"/>
              </a:rPr>
              <a:t> </a:t>
            </a:r>
            <a:r>
              <a:rPr lang="en-US" sz="6400" b="1" dirty="0">
                <a:latin typeface="Arial" panose="020B0604020202020204" pitchFamily="34" charset="0"/>
                <a:cs typeface="Arial" panose="020B0604020202020204" pitchFamily="34" charset="0"/>
              </a:rPr>
              <a:t>Allergens</a:t>
            </a:r>
            <a:r>
              <a:rPr lang="en-US" sz="6400" dirty="0">
                <a:latin typeface="Arial" panose="020B0604020202020204" pitchFamily="34" charset="0"/>
                <a:cs typeface="Arial" panose="020B0604020202020204" pitchFamily="34" charset="0"/>
              </a:rPr>
              <a:t>:</a:t>
            </a:r>
          </a:p>
          <a:p>
            <a:pPr>
              <a:lnSpc>
                <a:spcPct val="120000"/>
              </a:lnSpc>
              <a:spcBef>
                <a:spcPts val="0"/>
              </a:spcBef>
            </a:pPr>
            <a:r>
              <a:rPr lang="en-US" sz="6400" dirty="0">
                <a:latin typeface="Arial" panose="020B0604020202020204" pitchFamily="34" charset="0"/>
                <a:cs typeface="Arial" panose="020B0604020202020204" pitchFamily="34" charset="0"/>
              </a:rPr>
              <a:t>Cross-contamination with allergens is serious. The Big Eight Major Food Allergens include:  </a:t>
            </a:r>
            <a:r>
              <a:rPr lang="en-US" sz="6400" b="1" dirty="0">
                <a:solidFill>
                  <a:srgbClr val="F5871F"/>
                </a:solidFill>
                <a:latin typeface="Arial" panose="020B0604020202020204" pitchFamily="34" charset="0"/>
                <a:cs typeface="Arial" panose="020B0604020202020204" pitchFamily="34" charset="0"/>
              </a:rPr>
              <a:t>Wheat, soy, milk, egg, peanuts, tree nuts, fish, and shellfish.</a:t>
            </a:r>
          </a:p>
          <a:p>
            <a:pPr marL="0" indent="0">
              <a:lnSpc>
                <a:spcPct val="120000"/>
              </a:lnSpc>
              <a:spcBef>
                <a:spcPts val="0"/>
              </a:spcBef>
              <a:buNone/>
            </a:pPr>
            <a:endParaRPr lang="en-US" sz="6400" dirty="0">
              <a:solidFill>
                <a:srgbClr val="F5871F"/>
              </a:solidFill>
              <a:latin typeface="Arial" panose="020B0604020202020204" pitchFamily="34" charset="0"/>
              <a:cs typeface="Arial" panose="020B0604020202020204" pitchFamily="34" charset="0"/>
            </a:endParaRPr>
          </a:p>
          <a:p>
            <a:pPr>
              <a:lnSpc>
                <a:spcPct val="120000"/>
              </a:lnSpc>
              <a:spcBef>
                <a:spcPts val="0"/>
              </a:spcBef>
            </a:pPr>
            <a:r>
              <a:rPr lang="en-US" sz="6400" dirty="0">
                <a:latin typeface="Arial" panose="020B0604020202020204" pitchFamily="34" charset="0"/>
                <a:cs typeface="Arial" panose="020B0604020202020204" pitchFamily="34" charset="0"/>
              </a:rPr>
              <a:t>Store common allergens on the bottom shelf, away from foods that do not contain common allergens.</a:t>
            </a:r>
          </a:p>
          <a:p>
            <a:pPr marL="0" indent="0">
              <a:buNone/>
            </a:pPr>
            <a:endParaRPr lang="en-US" dirty="0"/>
          </a:p>
        </p:txBody>
      </p:sp>
      <p:sp>
        <p:nvSpPr>
          <p:cNvPr id="5" name="TextBox 4">
            <a:extLst>
              <a:ext uri="{FF2B5EF4-FFF2-40B4-BE49-F238E27FC236}">
                <a16:creationId xmlns:a16="http://schemas.microsoft.com/office/drawing/2014/main" id="{E527A57D-69A2-4C8E-8A58-2702EB14BAE9}"/>
              </a:ext>
            </a:extLst>
          </p:cNvPr>
          <p:cNvSpPr txBox="1"/>
          <p:nvPr/>
        </p:nvSpPr>
        <p:spPr>
          <a:xfrm>
            <a:off x="1921078" y="1389504"/>
            <a:ext cx="6954472" cy="1077218"/>
          </a:xfrm>
          <a:prstGeom prst="rect">
            <a:avLst/>
          </a:prstGeom>
          <a:noFill/>
        </p:spPr>
        <p:txBody>
          <a:bodyPr wrap="square">
            <a:spAutoFit/>
          </a:bodyPr>
          <a:lstStyle/>
          <a:p>
            <a:pPr marL="0" indent="0">
              <a:buNone/>
            </a:pPr>
            <a:r>
              <a:rPr lang="en-US" sz="1600" b="1" dirty="0">
                <a:latin typeface="Arial" panose="020B0604020202020204" pitchFamily="34" charset="0"/>
                <a:cs typeface="Arial" panose="020B0604020202020204" pitchFamily="34" charset="0"/>
              </a:rPr>
              <a:t>The </a:t>
            </a:r>
            <a:r>
              <a:rPr lang="en-US" sz="1600" b="1" dirty="0">
                <a:solidFill>
                  <a:schemeClr val="accent2"/>
                </a:solidFill>
                <a:latin typeface="Arial" panose="020B0604020202020204" pitchFamily="34" charset="0"/>
                <a:cs typeface="Arial" panose="020B0604020202020204" pitchFamily="34" charset="0"/>
              </a:rPr>
              <a:t>3 common forms of contaminants </a:t>
            </a:r>
            <a:r>
              <a:rPr lang="en-US" sz="1600" b="1" dirty="0">
                <a:latin typeface="Arial" panose="020B0604020202020204" pitchFamily="34" charset="0"/>
                <a:cs typeface="Arial" panose="020B0604020202020204" pitchFamily="34" charset="0"/>
              </a:rPr>
              <a:t>include</a:t>
            </a:r>
            <a:r>
              <a:rPr lang="en-US" sz="1600" dirty="0">
                <a:latin typeface="Arial" panose="020B0604020202020204" pitchFamily="34" charset="0"/>
                <a:cs typeface="Arial" panose="020B0604020202020204" pitchFamily="34" charset="0"/>
              </a:rPr>
              <a:t>:</a:t>
            </a:r>
          </a:p>
          <a:p>
            <a:pPr marL="342900" lvl="0" indent="-342900">
              <a:buFont typeface="+mj-lt"/>
              <a:buAutoNum type="arabicPeriod"/>
            </a:pPr>
            <a:r>
              <a:rPr lang="en-US" sz="1600" dirty="0">
                <a:latin typeface="Arial" panose="020B0604020202020204" pitchFamily="34" charset="0"/>
                <a:cs typeface="Arial" panose="020B0604020202020204" pitchFamily="34" charset="0"/>
              </a:rPr>
              <a:t>Physical: Wood, metal, glass, paint chips, hair, etc. </a:t>
            </a:r>
          </a:p>
          <a:p>
            <a:pPr marL="342900" lvl="0" indent="-342900">
              <a:buFont typeface="+mj-lt"/>
              <a:buAutoNum type="arabicPeriod"/>
            </a:pPr>
            <a:r>
              <a:rPr lang="en-US" sz="1600" dirty="0">
                <a:latin typeface="Arial" panose="020B0604020202020204" pitchFamily="34" charset="0"/>
                <a:cs typeface="Arial" panose="020B0604020202020204" pitchFamily="34" charset="0"/>
              </a:rPr>
              <a:t>Chemical: Cleaning chemicals, maintenance chemicals, pesticides, etc. </a:t>
            </a:r>
          </a:p>
          <a:p>
            <a:pPr marL="342900" lvl="0" indent="-342900">
              <a:buFont typeface="+mj-lt"/>
              <a:buAutoNum type="arabicPeriod"/>
            </a:pPr>
            <a:r>
              <a:rPr lang="en-US" sz="1600" dirty="0">
                <a:latin typeface="Arial" panose="020B0604020202020204" pitchFamily="34" charset="0"/>
                <a:cs typeface="Arial" panose="020B0604020202020204" pitchFamily="34" charset="0"/>
              </a:rPr>
              <a:t>Biological: Microorganisms, insects, rodents, birds, etc. </a:t>
            </a:r>
          </a:p>
        </p:txBody>
      </p:sp>
      <p:sp>
        <p:nvSpPr>
          <p:cNvPr id="7" name="TextBox 6">
            <a:extLst>
              <a:ext uri="{FF2B5EF4-FFF2-40B4-BE49-F238E27FC236}">
                <a16:creationId xmlns:a16="http://schemas.microsoft.com/office/drawing/2014/main" id="{3BE0DC62-C30B-4310-9CDC-A7DA4B0E6D71}"/>
              </a:ext>
            </a:extLst>
          </p:cNvPr>
          <p:cNvSpPr txBox="1"/>
          <p:nvPr/>
        </p:nvSpPr>
        <p:spPr>
          <a:xfrm>
            <a:off x="2617364" y="2525165"/>
            <a:ext cx="6409189" cy="1569660"/>
          </a:xfrm>
          <a:prstGeom prst="rect">
            <a:avLst/>
          </a:prstGeom>
          <a:noFill/>
        </p:spPr>
        <p:txBody>
          <a:bodyPr wrap="square">
            <a:spAutoFit/>
          </a:bodyPr>
          <a:lstStyle/>
          <a:p>
            <a:pPr marL="0" indent="0">
              <a:buNone/>
            </a:pPr>
            <a:r>
              <a:rPr lang="en-US" sz="1600" b="1" dirty="0">
                <a:latin typeface="Arial" panose="020B0604020202020204" pitchFamily="34" charset="0"/>
                <a:cs typeface="Arial" panose="020B0604020202020204" pitchFamily="34" charset="0"/>
              </a:rPr>
              <a:t>Preventing Contamination</a:t>
            </a:r>
            <a:r>
              <a:rPr lang="en-US" sz="1600" dirty="0">
                <a:latin typeface="Arial" panose="020B0604020202020204" pitchFamily="34" charset="0"/>
                <a:cs typeface="Arial" panose="020B0604020202020204" pitchFamily="34" charset="0"/>
              </a:rPr>
              <a:t>:</a:t>
            </a:r>
          </a:p>
          <a:p>
            <a:r>
              <a:rPr lang="en-US" sz="1600" b="1" dirty="0">
                <a:solidFill>
                  <a:schemeClr val="accent2"/>
                </a:solidFill>
                <a:latin typeface="Arial" panose="020B0604020202020204" pitchFamily="34" charset="0"/>
                <a:cs typeface="Arial" panose="020B0604020202020204" pitchFamily="34" charset="0"/>
              </a:rPr>
              <a:t>Cross contamination occurs when a pathogen is transferred from one surface to another. Prevent food contamination by keeping allergens and chemicals separate from other foods </a:t>
            </a:r>
            <a:r>
              <a:rPr lang="en-US" sz="1600" dirty="0">
                <a:latin typeface="Arial" panose="020B0604020202020204" pitchFamily="34" charset="0"/>
                <a:cs typeface="Arial" panose="020B0604020202020204" pitchFamily="34" charset="0"/>
              </a:rPr>
              <a:t>during storage and handling. When cross-contamination occurs, report it to your supervisor immediately.</a:t>
            </a:r>
          </a:p>
        </p:txBody>
      </p:sp>
    </p:spTree>
    <p:extLst>
      <p:ext uri="{BB962C8B-B14F-4D97-AF65-F5344CB8AC3E}">
        <p14:creationId xmlns:p14="http://schemas.microsoft.com/office/powerpoint/2010/main" val="1510960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421" y="132228"/>
            <a:ext cx="7932743" cy="1120453"/>
          </a:xfrm>
          <a:solidFill>
            <a:srgbClr val="F5871F"/>
          </a:solidFill>
          <a:ln>
            <a:solidFill>
              <a:srgbClr val="F5871F"/>
            </a:solidFill>
          </a:ln>
        </p:spPr>
        <p:txBody>
          <a:bodyPr>
            <a:normAutofit/>
          </a:bodyPr>
          <a:lstStyle/>
          <a:p>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Time &amp; Temperature</a:t>
            </a:r>
            <a:br>
              <a:rPr lang="en-US" sz="1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1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Concepts you will learn in this section are: How to ensure that temperature controls prevent the growth of pathogens in susceptible foods.</a:t>
            </a:r>
            <a:br>
              <a:rPr lang="en-US" sz="1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n-US" sz="1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815281" y="3716323"/>
            <a:ext cx="4060271" cy="2483141"/>
          </a:xfrm>
        </p:spPr>
        <p:txBody>
          <a:bodyPr>
            <a:normAutofit/>
          </a:bodyPr>
          <a:lstStyle/>
          <a:p>
            <a:r>
              <a:rPr lang="en-US" sz="1500" dirty="0"/>
              <a:t>Thaw frozen foods at or below 41˚F, and never at room temperature. Food may also be thawed by using a microwave, or under cold water.</a:t>
            </a:r>
          </a:p>
          <a:p>
            <a:r>
              <a:rPr lang="en-US" sz="1500" b="1" dirty="0">
                <a:solidFill>
                  <a:srgbClr val="F5871F"/>
                </a:solidFill>
              </a:rPr>
              <a:t>Calibrate or conduct a temperature verification of your thermometers every 30 days using ice water. </a:t>
            </a:r>
          </a:p>
          <a:p>
            <a:r>
              <a:rPr lang="en-US" sz="1500" dirty="0"/>
              <a:t>Follow food label recommendations, keeping frozen foods frozen.  Do not store raw foods above cooked foods.  </a:t>
            </a:r>
          </a:p>
          <a:p>
            <a:pPr marL="0" indent="0">
              <a:buNone/>
            </a:pPr>
            <a:endParaRPr lang="en-US" dirty="0"/>
          </a:p>
        </p:txBody>
      </p:sp>
      <p:sp>
        <p:nvSpPr>
          <p:cNvPr id="5" name="TextBox 4">
            <a:extLst>
              <a:ext uri="{FF2B5EF4-FFF2-40B4-BE49-F238E27FC236}">
                <a16:creationId xmlns:a16="http://schemas.microsoft.com/office/drawing/2014/main" id="{0077104B-5E89-4480-A1DD-16DB0569F4A1}"/>
              </a:ext>
            </a:extLst>
          </p:cNvPr>
          <p:cNvSpPr txBox="1"/>
          <p:nvPr/>
        </p:nvSpPr>
        <p:spPr>
          <a:xfrm>
            <a:off x="1939478" y="1338035"/>
            <a:ext cx="6936074" cy="2292935"/>
          </a:xfrm>
          <a:prstGeom prst="rect">
            <a:avLst/>
          </a:prstGeom>
          <a:noFill/>
        </p:spPr>
        <p:txBody>
          <a:bodyPr wrap="square">
            <a:spAutoFit/>
          </a:bodyPr>
          <a:lstStyle/>
          <a:p>
            <a:pPr marL="0" indent="0">
              <a:buNone/>
            </a:pPr>
            <a:r>
              <a:rPr lang="en-US" sz="1500" b="1" dirty="0">
                <a:latin typeface="Arial" panose="020B0604020202020204" pitchFamily="34" charset="0"/>
                <a:cs typeface="Arial" panose="020B0604020202020204" pitchFamily="34" charset="0"/>
              </a:rPr>
              <a:t>Controlling Time and Temperature</a:t>
            </a:r>
            <a:r>
              <a:rPr lang="en-US" sz="1500" dirty="0">
                <a:latin typeface="Arial" panose="020B0604020202020204" pitchFamily="34" charset="0"/>
                <a:cs typeface="Arial" panose="020B0604020202020204" pitchFamily="34" charset="0"/>
              </a:rPr>
              <a:t>:</a:t>
            </a:r>
          </a:p>
          <a:p>
            <a:pPr marL="0" indent="0">
              <a:buNone/>
            </a:pPr>
            <a:endParaRPr lang="en-US" sz="1500" dirty="0">
              <a:latin typeface="Arial" panose="020B0604020202020204" pitchFamily="34" charset="0"/>
              <a:cs typeface="Arial" panose="020B0604020202020204" pitchFamily="34" charset="0"/>
            </a:endParaRPr>
          </a:p>
          <a:p>
            <a:pPr lvl="0"/>
            <a:r>
              <a:rPr lang="en-US" sz="1500" dirty="0">
                <a:latin typeface="Arial" panose="020B0604020202020204" pitchFamily="34" charset="0"/>
                <a:cs typeface="Arial" panose="020B0604020202020204" pitchFamily="34" charset="0"/>
              </a:rPr>
              <a:t>Each Refrigerator and Freezer should contain a thermometer.</a:t>
            </a:r>
          </a:p>
          <a:p>
            <a:pPr marL="285750" lvl="0" indent="-285750">
              <a:buFont typeface="Arial" panose="020B0604020202020204" pitchFamily="34" charset="0"/>
              <a:buChar char="•"/>
            </a:pPr>
            <a:r>
              <a:rPr lang="en-US" sz="1400" b="1" dirty="0">
                <a:solidFill>
                  <a:schemeClr val="accent2"/>
                </a:solidFill>
                <a:latin typeface="Arial" panose="020B0604020202020204" pitchFamily="34" charset="0"/>
                <a:cs typeface="Arial" panose="020B0604020202020204" pitchFamily="34" charset="0"/>
              </a:rPr>
              <a:t>Document the temperature of your refrigerators and freezers at least twice per shift. A log must be kept even if a cooler has a built-in thermometer.</a:t>
            </a:r>
          </a:p>
          <a:p>
            <a:pPr marL="285750" lvl="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Store the temperature logs on site for at least two years. </a:t>
            </a:r>
          </a:p>
          <a:p>
            <a:pPr marL="285750" lvl="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Store and transport: </a:t>
            </a:r>
          </a:p>
          <a:p>
            <a:pPr lvl="1"/>
            <a:r>
              <a:rPr lang="en-US" sz="1400" dirty="0">
                <a:latin typeface="Arial" panose="020B0604020202020204" pitchFamily="34" charset="0"/>
                <a:cs typeface="Arial" panose="020B0604020202020204" pitchFamily="34" charset="0"/>
              </a:rPr>
              <a:t>Refrigerated foods at 41˚F or lower.</a:t>
            </a:r>
          </a:p>
          <a:p>
            <a:pPr lvl="1"/>
            <a:r>
              <a:rPr lang="en-US" sz="1400" dirty="0">
                <a:latin typeface="Arial" panose="020B0604020202020204" pitchFamily="34" charset="0"/>
                <a:cs typeface="Arial" panose="020B0604020202020204" pitchFamily="34" charset="0"/>
              </a:rPr>
              <a:t>Frozen foods at 0˚F or lower.</a:t>
            </a:r>
          </a:p>
          <a:p>
            <a:pPr lvl="1"/>
            <a:r>
              <a:rPr lang="en-US" sz="1400" dirty="0">
                <a:latin typeface="Arial" panose="020B0604020202020204" pitchFamily="34" charset="0"/>
                <a:cs typeface="Arial" panose="020B0604020202020204" pitchFamily="34" charset="0"/>
              </a:rPr>
              <a:t>Or in accordance with your local county.</a:t>
            </a:r>
          </a:p>
        </p:txBody>
      </p:sp>
    </p:spTree>
    <p:extLst>
      <p:ext uri="{BB962C8B-B14F-4D97-AF65-F5344CB8AC3E}">
        <p14:creationId xmlns:p14="http://schemas.microsoft.com/office/powerpoint/2010/main" val="3356711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0234" y="81126"/>
            <a:ext cx="7986319" cy="743693"/>
          </a:xfrm>
          <a:solidFill>
            <a:srgbClr val="F5871F"/>
          </a:solidFill>
          <a:ln>
            <a:solidFill>
              <a:srgbClr val="F5871F"/>
            </a:solidFill>
          </a:ln>
        </p:spPr>
        <p:txBody>
          <a:bodyPr>
            <a:normAutofit/>
          </a:bodyPr>
          <a:lstStyle/>
          <a:p>
            <a:r>
              <a:rPr lang="en-US" sz="29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Cleaning and Sanitizing</a:t>
            </a:r>
            <a:br>
              <a:rPr lang="en-US" sz="1600" b="1" i="1" dirty="0">
                <a:solidFill>
                  <a:schemeClr val="bg1"/>
                </a:solidFill>
                <a:effectLst>
                  <a:outerShdw blurRad="38100" dist="38100" dir="2700000" algn="tl">
                    <a:srgbClr val="000000">
                      <a:alpha val="43137"/>
                    </a:srgbClr>
                  </a:outerShdw>
                </a:effectLst>
              </a:rPr>
            </a:br>
            <a:r>
              <a:rPr lang="en-US" sz="1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Concepts you will learn in this section are: How and when to clean and when to sanitize.</a:t>
            </a:r>
          </a:p>
        </p:txBody>
      </p:sp>
      <p:sp>
        <p:nvSpPr>
          <p:cNvPr id="3" name="Content Placeholder 2"/>
          <p:cNvSpPr>
            <a:spLocks noGrp="1"/>
          </p:cNvSpPr>
          <p:nvPr>
            <p:ph idx="1"/>
          </p:nvPr>
        </p:nvSpPr>
        <p:spPr>
          <a:xfrm>
            <a:off x="2093220" y="1747099"/>
            <a:ext cx="4898837" cy="2175675"/>
          </a:xfrm>
        </p:spPr>
        <p:txBody>
          <a:bodyPr numCol="2">
            <a:noAutofit/>
          </a:bodyPr>
          <a:lstStyle/>
          <a:p>
            <a:pPr marL="0" indent="0">
              <a:buNone/>
            </a:pPr>
            <a:r>
              <a:rPr lang="en-US" sz="1400" b="1" dirty="0">
                <a:solidFill>
                  <a:schemeClr val="accent2"/>
                </a:solidFill>
              </a:rPr>
              <a:t>Areas that should be Cleaned:</a:t>
            </a:r>
            <a:endParaRPr lang="en-US" sz="1400" dirty="0">
              <a:solidFill>
                <a:schemeClr val="accent2"/>
              </a:solidFill>
            </a:endParaRPr>
          </a:p>
          <a:p>
            <a:pPr marL="0" indent="0" defTabSz="887413">
              <a:buNone/>
            </a:pPr>
            <a:r>
              <a:rPr lang="en-US" sz="1400" dirty="0"/>
              <a:t>Walls, floors, storage shelves and garbage containers. </a:t>
            </a:r>
          </a:p>
          <a:p>
            <a:pPr marL="0" indent="0">
              <a:buNone/>
            </a:pPr>
            <a:r>
              <a:rPr lang="en-US" sz="1400" b="1" dirty="0">
                <a:solidFill>
                  <a:schemeClr val="accent2"/>
                </a:solidFill>
              </a:rPr>
              <a:t>Areas that should be Sanitized: </a:t>
            </a:r>
            <a:endParaRPr lang="en-US" sz="1400" dirty="0">
              <a:solidFill>
                <a:schemeClr val="accent2"/>
              </a:solidFill>
            </a:endParaRPr>
          </a:p>
          <a:p>
            <a:pPr marL="0" indent="0">
              <a:buNone/>
            </a:pPr>
            <a:r>
              <a:rPr lang="en-US" sz="1400" dirty="0"/>
              <a:t>Any surface area that touches food, including: Plastic food bins, ladles, scales, prep tables, sorting tables, and scoops. </a:t>
            </a:r>
          </a:p>
          <a:p>
            <a:endParaRPr lang="en-US" sz="1400" dirty="0"/>
          </a:p>
          <a:p>
            <a:pPr marL="0" indent="0">
              <a:buNone/>
            </a:pPr>
            <a:r>
              <a:rPr lang="en-US" sz="1400" dirty="0"/>
              <a:t> </a:t>
            </a:r>
          </a:p>
          <a:p>
            <a:pPr marL="0" indent="0">
              <a:buNone/>
            </a:pPr>
            <a:endParaRPr lang="en-US" sz="1400" b="1" dirty="0"/>
          </a:p>
          <a:p>
            <a:pPr marL="0" indent="0">
              <a:buNone/>
            </a:pPr>
            <a:endParaRPr lang="en-US" sz="1400" b="1" dirty="0"/>
          </a:p>
          <a:p>
            <a:pPr marL="0" indent="0">
              <a:buNone/>
            </a:pPr>
            <a:endParaRPr lang="en-US" sz="1400" b="1" dirty="0"/>
          </a:p>
          <a:p>
            <a:pPr marL="0" indent="0">
              <a:buNone/>
            </a:pPr>
            <a:endParaRPr lang="en-US" sz="1400" b="1" dirty="0"/>
          </a:p>
        </p:txBody>
      </p:sp>
      <p:sp>
        <p:nvSpPr>
          <p:cNvPr id="5" name="Title 1"/>
          <p:cNvSpPr txBox="1">
            <a:spLocks/>
          </p:cNvSpPr>
          <p:nvPr/>
        </p:nvSpPr>
        <p:spPr>
          <a:xfrm>
            <a:off x="1070264" y="918660"/>
            <a:ext cx="8073736" cy="7436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600" b="1" dirty="0">
                <a:latin typeface="Arial" panose="020B0604020202020204" pitchFamily="34" charset="0"/>
                <a:cs typeface="Arial" panose="020B0604020202020204" pitchFamily="34" charset="0"/>
              </a:rPr>
              <a:t>Cleaning vs. Sanitizing</a:t>
            </a:r>
          </a:p>
          <a:p>
            <a:r>
              <a:rPr lang="en-US" sz="1400" b="1" dirty="0">
                <a:solidFill>
                  <a:schemeClr val="accent2"/>
                </a:solidFill>
                <a:latin typeface="Arial" panose="020B0604020202020204" pitchFamily="34" charset="0"/>
                <a:cs typeface="Arial" panose="020B0604020202020204" pitchFamily="34" charset="0"/>
              </a:rPr>
              <a:t>Cleaning removes food and other dirt from surfaces.</a:t>
            </a:r>
            <a:r>
              <a:rPr lang="en-US" sz="1400" b="1" dirty="0">
                <a:latin typeface="Arial" panose="020B0604020202020204" pitchFamily="34" charset="0"/>
                <a:cs typeface="Arial" panose="020B0604020202020204" pitchFamily="34" charset="0"/>
              </a:rPr>
              <a:t>  </a:t>
            </a:r>
            <a:r>
              <a:rPr lang="en-US" sz="1400" b="1" dirty="0">
                <a:solidFill>
                  <a:schemeClr val="accent2"/>
                </a:solidFill>
                <a:latin typeface="Arial" panose="020B0604020202020204" pitchFamily="34" charset="0"/>
                <a:cs typeface="Arial" panose="020B0604020202020204" pitchFamily="34" charset="0"/>
              </a:rPr>
              <a:t>Sanitizing reduces pathogens on a surfaces to safe levels.</a:t>
            </a:r>
          </a:p>
        </p:txBody>
      </p:sp>
      <p:sp>
        <p:nvSpPr>
          <p:cNvPr id="6" name="TextBox 5">
            <a:extLst>
              <a:ext uri="{FF2B5EF4-FFF2-40B4-BE49-F238E27FC236}">
                <a16:creationId xmlns:a16="http://schemas.microsoft.com/office/drawing/2014/main" id="{5D281902-0482-4F0C-AE92-2E14FF010281}"/>
              </a:ext>
            </a:extLst>
          </p:cNvPr>
          <p:cNvSpPr txBox="1"/>
          <p:nvPr/>
        </p:nvSpPr>
        <p:spPr>
          <a:xfrm>
            <a:off x="4572000" y="1551257"/>
            <a:ext cx="4542639" cy="2893100"/>
          </a:xfrm>
          <a:prstGeom prst="rect">
            <a:avLst/>
          </a:prstGeom>
          <a:noFill/>
        </p:spPr>
        <p:txBody>
          <a:bodyPr wrap="square">
            <a:spAutoFit/>
          </a:bodyPr>
          <a:lstStyle/>
          <a:p>
            <a:pPr marL="119063" indent="0">
              <a:buNone/>
            </a:pPr>
            <a:r>
              <a:rPr lang="en-US" sz="1400" b="1" dirty="0">
                <a:latin typeface="Arial" panose="020B0604020202020204" pitchFamily="34" charset="0"/>
                <a:cs typeface="Arial" panose="020B0604020202020204" pitchFamily="34" charset="0"/>
              </a:rPr>
              <a:t>How to Clean and Sanitize:</a:t>
            </a:r>
            <a:endParaRPr lang="en-US" sz="1400" dirty="0">
              <a:latin typeface="Arial" panose="020B0604020202020204" pitchFamily="34" charset="0"/>
              <a:cs typeface="Arial" panose="020B0604020202020204" pitchFamily="34" charset="0"/>
            </a:endParaRPr>
          </a:p>
          <a:p>
            <a:pPr marL="460375" lvl="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Scrape or remove food from the surface</a:t>
            </a:r>
          </a:p>
          <a:p>
            <a:pPr marL="460375" lvl="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Wash the surface</a:t>
            </a:r>
          </a:p>
          <a:p>
            <a:pPr marL="460375" lvl="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Rinse the surface</a:t>
            </a:r>
          </a:p>
          <a:p>
            <a:pPr marL="460375" lvl="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Sanitize the surface. </a:t>
            </a:r>
            <a:r>
              <a:rPr lang="en-US" sz="1400" dirty="0">
                <a:solidFill>
                  <a:schemeClr val="accent2"/>
                </a:solidFill>
                <a:latin typeface="Arial" panose="020B0604020202020204" pitchFamily="34" charset="0"/>
                <a:cs typeface="Arial" panose="020B0604020202020204" pitchFamily="34" charset="0"/>
              </a:rPr>
              <a:t> </a:t>
            </a:r>
          </a:p>
          <a:p>
            <a:pPr marL="460375"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Allow the surface to air-dry</a:t>
            </a:r>
          </a:p>
          <a:p>
            <a:pPr marL="119063" indent="0">
              <a:buNone/>
            </a:pPr>
            <a:r>
              <a:rPr lang="en-US" sz="1400" dirty="0">
                <a:latin typeface="Arial" panose="020B0604020202020204" pitchFamily="34" charset="0"/>
                <a:cs typeface="Arial" panose="020B0604020202020204" pitchFamily="34" charset="0"/>
              </a:rPr>
              <a:t>Maintain a master cleaning/sanitation schedule and log for each work area. Assign appropriate personnel responsibilities for daily, weekly, monthly, and periodic cleanings. The cleaning schedule should include a list of all equipment, structures, and grounds that impact food. Keep cleaning/sanitation schedules and logs on file for two years.</a:t>
            </a:r>
          </a:p>
        </p:txBody>
      </p:sp>
      <p:sp>
        <p:nvSpPr>
          <p:cNvPr id="8" name="TextBox 7">
            <a:extLst>
              <a:ext uri="{FF2B5EF4-FFF2-40B4-BE49-F238E27FC236}">
                <a16:creationId xmlns:a16="http://schemas.microsoft.com/office/drawing/2014/main" id="{29B0D212-3F13-4639-B2C3-5217177BEE6F}"/>
              </a:ext>
            </a:extLst>
          </p:cNvPr>
          <p:cNvSpPr txBox="1"/>
          <p:nvPr/>
        </p:nvSpPr>
        <p:spPr>
          <a:xfrm>
            <a:off x="4725099" y="4444357"/>
            <a:ext cx="4542639" cy="2092881"/>
          </a:xfrm>
          <a:prstGeom prst="rect">
            <a:avLst/>
          </a:prstGeom>
          <a:noFill/>
        </p:spPr>
        <p:txBody>
          <a:bodyPr wrap="square">
            <a:spAutoFit/>
          </a:bodyPr>
          <a:lstStyle/>
          <a:p>
            <a:pPr marL="0" indent="0">
              <a:buNone/>
            </a:pPr>
            <a:r>
              <a:rPr lang="en-US" sz="1400" b="1" dirty="0">
                <a:latin typeface="Arial" panose="020B0604020202020204" pitchFamily="34" charset="0"/>
                <a:cs typeface="Arial" panose="020B0604020202020204" pitchFamily="34" charset="0"/>
              </a:rPr>
              <a:t>Sanitizing Solutions:</a:t>
            </a:r>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Follow the mixing instruction provided by the sainting chemical label. Make sure to test the solution weekly with the precision test papers. Cleaning chemicals vary and require a specific test paper.  Be sure to use the testing strips/papers that correspond to your solution.  </a:t>
            </a:r>
            <a:r>
              <a:rPr lang="en-US" sz="1400" b="1" dirty="0">
                <a:solidFill>
                  <a:schemeClr val="accent2"/>
                </a:solidFill>
                <a:latin typeface="Arial" panose="020B0604020202020204" pitchFamily="34" charset="0"/>
                <a:cs typeface="Arial" panose="020B0604020202020204" pitchFamily="34" charset="0"/>
              </a:rPr>
              <a:t>Make sure to read the chemical label to know the *contact time.</a:t>
            </a:r>
          </a:p>
          <a:p>
            <a:endParaRPr lang="en-US" sz="1800" dirty="0"/>
          </a:p>
        </p:txBody>
      </p:sp>
      <p:sp>
        <p:nvSpPr>
          <p:cNvPr id="10" name="TextBox 9">
            <a:extLst>
              <a:ext uri="{FF2B5EF4-FFF2-40B4-BE49-F238E27FC236}">
                <a16:creationId xmlns:a16="http://schemas.microsoft.com/office/drawing/2014/main" id="{D50E2030-7AC3-4CA3-80A8-C7653AB8D296}"/>
              </a:ext>
            </a:extLst>
          </p:cNvPr>
          <p:cNvSpPr txBox="1"/>
          <p:nvPr/>
        </p:nvSpPr>
        <p:spPr>
          <a:xfrm>
            <a:off x="3473043" y="6084377"/>
            <a:ext cx="5970864" cy="692497"/>
          </a:xfrm>
          <a:prstGeom prst="rect">
            <a:avLst/>
          </a:prstGeom>
          <a:noFill/>
        </p:spPr>
        <p:txBody>
          <a:bodyPr wrap="square">
            <a:spAutoFit/>
          </a:bodyPr>
          <a:lstStyle/>
          <a:p>
            <a:endParaRPr lang="en-US" sz="2800" b="1" dirty="0">
              <a:solidFill>
                <a:schemeClr val="accent2"/>
              </a:solidFill>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*Contact time- how long the surface should be in contact with sanitizing solution</a:t>
            </a:r>
          </a:p>
        </p:txBody>
      </p:sp>
    </p:spTree>
    <p:extLst>
      <p:ext uri="{BB962C8B-B14F-4D97-AF65-F5344CB8AC3E}">
        <p14:creationId xmlns:p14="http://schemas.microsoft.com/office/powerpoint/2010/main" val="3195313158"/>
      </p:ext>
    </p:extLst>
  </p:cSld>
  <p:clrMapOvr>
    <a:masterClrMapping/>
  </p:clrMapOvr>
</p:sld>
</file>

<file path=ppt/theme/theme1.xml><?xml version="1.0" encoding="utf-8"?>
<a:theme xmlns:a="http://schemas.openxmlformats.org/drawingml/2006/main" name="SMFBA Brand">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MFBA Brand" id="{D966BAB3-A39C-4EE0-914C-689162083717}" vid="{A378F295-1CD8-4002-B839-3D29185ABB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SMFBA Brand</Template>
  <TotalTime>463</TotalTime>
  <Words>2521</Words>
  <Application>Microsoft Office PowerPoint</Application>
  <PresentationFormat>On-screen Show (4:3)</PresentationFormat>
  <Paragraphs>206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Helvetica</vt:lpstr>
      <vt:lpstr>SMFBA Brand</vt:lpstr>
      <vt:lpstr>St. Mary’s Food Bank Alliance</vt:lpstr>
      <vt:lpstr>Food Safety Guide Agenda</vt:lpstr>
      <vt:lpstr>Introduction and Overview</vt:lpstr>
      <vt:lpstr>Personal Hygiene   Concepts you will learn in this section are: How, When, and Where to wash your hands, as well as What to wear, and other important practices for handling food.</vt:lpstr>
      <vt:lpstr>Receiving and Storing Food Safely  Concepts you will learn in this section are: Controlling time and temperature, inspecting food, understanding food recalls, and storing food safely. Food temperature must be controlled from the time the product is picked up from the donor or food bank, to the moment it is handed off to the client.  </vt:lpstr>
      <vt:lpstr>Receiving and Storing Food Safely </vt:lpstr>
      <vt:lpstr>Cross - Contamination Concepts you will learn in this section are: How to prevent cross-contamination, the common types of contaminants in food storage, what to do when you notice contaminated product, and the eight major food allergens. </vt:lpstr>
      <vt:lpstr>Time &amp; Temperature Concepts you will learn in this section are: How to ensure that temperature controls prevent the growth of pathogens in susceptible foods. </vt:lpstr>
      <vt:lpstr>Cleaning and Sanitizing Concepts you will learn in this section are: How and when to clean and when to sanitize.</vt:lpstr>
      <vt:lpstr>Pest Control Concepts you will learn in this section are: Recommended pest control practices for food establishments.</vt:lpstr>
      <vt:lpstr>Summary Main points to take away from this food safety training guide:</vt:lpstr>
      <vt:lpstr>Knowledge Check &amp;Training Certificate</vt:lpstr>
      <vt:lpstr>Contact Us:</vt:lpstr>
      <vt:lpstr>PowerPoint Presentation</vt:lpstr>
    </vt:vector>
  </TitlesOfParts>
  <Company>St Mary's Food Bank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Felipe Herrera</dc:creator>
  <cp:lastModifiedBy>Anastasia Gandarilla</cp:lastModifiedBy>
  <cp:revision>42</cp:revision>
  <cp:lastPrinted>2019-01-07T22:25:51Z</cp:lastPrinted>
  <dcterms:created xsi:type="dcterms:W3CDTF">2019-01-07T20:32:09Z</dcterms:created>
  <dcterms:modified xsi:type="dcterms:W3CDTF">2022-02-02T18:08:54Z</dcterms:modified>
</cp:coreProperties>
</file>