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</p:sldMasterIdLst>
  <p:notesMasterIdLst>
    <p:notesMasterId r:id="rId26"/>
  </p:notesMasterIdLst>
  <p:handoutMasterIdLst>
    <p:handoutMasterId r:id="rId27"/>
  </p:handoutMasterIdLst>
  <p:sldIdLst>
    <p:sldId id="256" r:id="rId5"/>
    <p:sldId id="315" r:id="rId6"/>
    <p:sldId id="258" r:id="rId7"/>
    <p:sldId id="259" r:id="rId8"/>
    <p:sldId id="276" r:id="rId9"/>
    <p:sldId id="275" r:id="rId10"/>
    <p:sldId id="266" r:id="rId11"/>
    <p:sldId id="261" r:id="rId12"/>
    <p:sldId id="262" r:id="rId13"/>
    <p:sldId id="265" r:id="rId14"/>
    <p:sldId id="301" r:id="rId15"/>
    <p:sldId id="298" r:id="rId16"/>
    <p:sldId id="300" r:id="rId17"/>
    <p:sldId id="263" r:id="rId18"/>
    <p:sldId id="279" r:id="rId19"/>
    <p:sldId id="282" r:id="rId20"/>
    <p:sldId id="270" r:id="rId21"/>
    <p:sldId id="272" r:id="rId22"/>
    <p:sldId id="318" r:id="rId23"/>
    <p:sldId id="319" r:id="rId24"/>
    <p:sldId id="267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rill" initials="LB" lastIdx="5" clrIdx="0">
    <p:extLst>
      <p:ext uri="{19B8F6BF-5375-455C-9EA6-DF929625EA0E}">
        <p15:presenceInfo xmlns:p15="http://schemas.microsoft.com/office/powerpoint/2012/main" userId="S-1-5-21-2897882274-590303294-1783499553-1178" providerId="AD"/>
      </p:ext>
    </p:extLst>
  </p:cmAuthor>
  <p:cmAuthor id="2" name="Anastasia Gandarilla" initials="AG" lastIdx="4" clrIdx="1">
    <p:extLst>
      <p:ext uri="{19B8F6BF-5375-455C-9EA6-DF929625EA0E}">
        <p15:presenceInfo xmlns:p15="http://schemas.microsoft.com/office/powerpoint/2012/main" userId="S-1-5-21-2897882274-590303294-1783499553-15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0A2DA-704D-4B57-804E-894456148F9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925094-90B6-4956-A692-CCF5CEB7237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St. Mary’s selects program partners</a:t>
          </a:r>
        </a:p>
      </dgm:t>
    </dgm:pt>
    <dgm:pt modelId="{7A19C7CF-89B6-48AD-B8AE-3744FAAF1689}" type="parTrans" cxnId="{C0D4251E-1606-49C8-AEAE-45313A066778}">
      <dgm:prSet/>
      <dgm:spPr/>
      <dgm:t>
        <a:bodyPr/>
        <a:lstStyle/>
        <a:p>
          <a:endParaRPr lang="en-US"/>
        </a:p>
      </dgm:t>
    </dgm:pt>
    <dgm:pt modelId="{67C1E7F2-2F0D-4EEC-856A-5E0FD1806EDE}" type="sibTrans" cxnId="{C0D4251E-1606-49C8-AEAE-45313A066778}">
      <dgm:prSet/>
      <dgm:spPr/>
      <dgm:t>
        <a:bodyPr/>
        <a:lstStyle/>
        <a:p>
          <a:endParaRPr lang="en-US"/>
        </a:p>
      </dgm:t>
    </dgm:pt>
    <dgm:pt modelId="{B875064B-4B6B-4500-B07A-9CF4E6D8708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2. Program partners identify families in need of a </a:t>
          </a:r>
          <a:b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weekly backpack</a:t>
          </a:r>
        </a:p>
      </dgm:t>
    </dgm:pt>
    <dgm:pt modelId="{F8E8F051-B229-466B-AF26-6BF686D5C9B3}" type="parTrans" cxnId="{8E635DB3-C312-4F93-8346-DA5F4C8F1D59}">
      <dgm:prSet/>
      <dgm:spPr/>
      <dgm:t>
        <a:bodyPr/>
        <a:lstStyle/>
        <a:p>
          <a:endParaRPr lang="en-US"/>
        </a:p>
      </dgm:t>
    </dgm:pt>
    <dgm:pt modelId="{8C1D5DCF-03D6-4E10-8024-B9247918D512}" type="sibTrans" cxnId="{8E635DB3-C312-4F93-8346-DA5F4C8F1D59}">
      <dgm:prSet/>
      <dgm:spPr/>
      <dgm:t>
        <a:bodyPr/>
        <a:lstStyle/>
        <a:p>
          <a:endParaRPr lang="en-US"/>
        </a:p>
      </dgm:t>
    </dgm:pt>
    <dgm:pt modelId="{4B7A2DBC-9D19-48D3-BC16-848D58A55CA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St. Mary’s delivers pre-packed backpack bags to </a:t>
          </a:r>
          <a:b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 program partners</a:t>
          </a:r>
        </a:p>
      </dgm:t>
    </dgm:pt>
    <dgm:pt modelId="{36E91647-2B74-4617-B3D8-F8404B9D5C5A}" type="parTrans" cxnId="{29E7F819-455F-413B-A58D-EBEAC55A9745}">
      <dgm:prSet/>
      <dgm:spPr/>
      <dgm:t>
        <a:bodyPr/>
        <a:lstStyle/>
        <a:p>
          <a:endParaRPr lang="en-US"/>
        </a:p>
      </dgm:t>
    </dgm:pt>
    <dgm:pt modelId="{A112D59A-5DC1-4A24-A62D-29B731DF87BC}" type="sibTrans" cxnId="{29E7F819-455F-413B-A58D-EBEAC55A9745}">
      <dgm:prSet/>
      <dgm:spPr/>
      <dgm:t>
        <a:bodyPr/>
        <a:lstStyle/>
        <a:p>
          <a:endParaRPr lang="en-US"/>
        </a:p>
      </dgm:t>
    </dgm:pt>
    <dgm:pt modelId="{F956A136-BD0B-46AB-B961-9D487FBE2C79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4. Partners distribute backpacks to children and submit</a:t>
          </a:r>
          <a:b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distribution reports</a:t>
          </a:r>
        </a:p>
      </dgm:t>
    </dgm:pt>
    <dgm:pt modelId="{5FA0F293-7FD8-41C6-8496-BF88473B4382}" type="parTrans" cxnId="{78EDDD92-5BBA-4ACF-B0EE-A010F06A19AF}">
      <dgm:prSet/>
      <dgm:spPr/>
      <dgm:t>
        <a:bodyPr/>
        <a:lstStyle/>
        <a:p>
          <a:endParaRPr lang="en-US"/>
        </a:p>
      </dgm:t>
    </dgm:pt>
    <dgm:pt modelId="{970A244F-B3A9-4D14-B7B6-ECA2D533F568}" type="sibTrans" cxnId="{78EDDD92-5BBA-4ACF-B0EE-A010F06A19AF}">
      <dgm:prSet/>
      <dgm:spPr/>
      <dgm:t>
        <a:bodyPr/>
        <a:lstStyle/>
        <a:p>
          <a:endParaRPr lang="en-US"/>
        </a:p>
      </dgm:t>
    </dgm:pt>
    <dgm:pt modelId="{172C41D7-58E0-441F-B743-227336426B49}" type="pres">
      <dgm:prSet presAssocID="{CF70A2DA-704D-4B57-804E-894456148F9A}" presName="linear" presStyleCnt="0">
        <dgm:presLayoutVars>
          <dgm:dir/>
          <dgm:animLvl val="lvl"/>
          <dgm:resizeHandles val="exact"/>
        </dgm:presLayoutVars>
      </dgm:prSet>
      <dgm:spPr/>
    </dgm:pt>
    <dgm:pt modelId="{FD3A9F9B-1ED7-4CA9-A138-377B9096E373}" type="pres">
      <dgm:prSet presAssocID="{D0925094-90B6-4956-A692-CCF5CEB7237E}" presName="parentLin" presStyleCnt="0"/>
      <dgm:spPr/>
    </dgm:pt>
    <dgm:pt modelId="{5865B707-DF9D-439F-8F20-3BFBE8AF605F}" type="pres">
      <dgm:prSet presAssocID="{D0925094-90B6-4956-A692-CCF5CEB7237E}" presName="parentLeftMargin" presStyleLbl="node1" presStyleIdx="0" presStyleCnt="4"/>
      <dgm:spPr/>
    </dgm:pt>
    <dgm:pt modelId="{EE02402B-EE65-4124-A7E8-2DF15DBB96EF}" type="pres">
      <dgm:prSet presAssocID="{D0925094-90B6-4956-A692-CCF5CEB7237E}" presName="parentText" presStyleLbl="node1" presStyleIdx="0" presStyleCnt="4" custScaleX="142857" custScaleY="44184" custLinFactX="-5001" custLinFactNeighborX="-100000" custLinFactNeighborY="-46830">
        <dgm:presLayoutVars>
          <dgm:chMax val="0"/>
          <dgm:bulletEnabled val="1"/>
        </dgm:presLayoutVars>
      </dgm:prSet>
      <dgm:spPr/>
    </dgm:pt>
    <dgm:pt modelId="{59F7CABF-4E1B-4788-B94D-94A2FF22CCDC}" type="pres">
      <dgm:prSet presAssocID="{D0925094-90B6-4956-A692-CCF5CEB7237E}" presName="negativeSpace" presStyleCnt="0"/>
      <dgm:spPr/>
    </dgm:pt>
    <dgm:pt modelId="{A0BE928E-9F40-442E-9AC5-611050318C8D}" type="pres">
      <dgm:prSet presAssocID="{D0925094-90B6-4956-A692-CCF5CEB7237E}" presName="childText" presStyleLbl="conFgAcc1" presStyleIdx="0" presStyleCnt="4" custFlipVert="1" custScaleX="85438" custScaleY="2791" custLinFactNeighborX="5519" custLinFactNeighborY="-24114">
        <dgm:presLayoutVars>
          <dgm:bulletEnabled val="1"/>
        </dgm:presLayoutVars>
      </dgm:prSet>
      <dgm:spPr/>
    </dgm:pt>
    <dgm:pt modelId="{188DA151-3CEA-42B0-9029-CA7B23824910}" type="pres">
      <dgm:prSet presAssocID="{67C1E7F2-2F0D-4EEC-856A-5E0FD1806EDE}" presName="spaceBetweenRectangles" presStyleCnt="0"/>
      <dgm:spPr/>
    </dgm:pt>
    <dgm:pt modelId="{E77AC310-38F6-40CB-B31A-7B8542B55BB6}" type="pres">
      <dgm:prSet presAssocID="{B875064B-4B6B-4500-B07A-9CF4E6D87084}" presName="parentLin" presStyleCnt="0"/>
      <dgm:spPr/>
    </dgm:pt>
    <dgm:pt modelId="{DC02BB12-F2AF-47D5-8725-FEC6263D4797}" type="pres">
      <dgm:prSet presAssocID="{B875064B-4B6B-4500-B07A-9CF4E6D87084}" presName="parentLeftMargin" presStyleLbl="node1" presStyleIdx="0" presStyleCnt="4"/>
      <dgm:spPr/>
    </dgm:pt>
    <dgm:pt modelId="{4BAD2CFA-FC7E-44CF-A943-3B5AC99CC16E}" type="pres">
      <dgm:prSet presAssocID="{B875064B-4B6B-4500-B07A-9CF4E6D87084}" presName="parentText" presStyleLbl="node1" presStyleIdx="1" presStyleCnt="4" custScaleX="138835" custScaleY="35956" custLinFactNeighborX="-78256" custLinFactNeighborY="-4431">
        <dgm:presLayoutVars>
          <dgm:chMax val="0"/>
          <dgm:bulletEnabled val="1"/>
        </dgm:presLayoutVars>
      </dgm:prSet>
      <dgm:spPr/>
    </dgm:pt>
    <dgm:pt modelId="{5B3675E5-6760-45C7-A120-A61CDC5E59A7}" type="pres">
      <dgm:prSet presAssocID="{B875064B-4B6B-4500-B07A-9CF4E6D87084}" presName="negativeSpace" presStyleCnt="0"/>
      <dgm:spPr/>
    </dgm:pt>
    <dgm:pt modelId="{8E0CBB0D-80E9-43A3-B6A1-A05D509C957D}" type="pres">
      <dgm:prSet presAssocID="{B875064B-4B6B-4500-B07A-9CF4E6D87084}" presName="childText" presStyleLbl="conFgAcc1" presStyleIdx="1" presStyleCnt="4" custFlipVert="1" custScaleX="56322" custScaleY="2941" custLinFactY="12118" custLinFactNeighborX="6383" custLinFactNeighborY="100000">
        <dgm:presLayoutVars>
          <dgm:bulletEnabled val="1"/>
        </dgm:presLayoutVars>
      </dgm:prSet>
      <dgm:spPr/>
    </dgm:pt>
    <dgm:pt modelId="{D3A0ABEA-CE46-4A60-92D4-D20DAE91B1B6}" type="pres">
      <dgm:prSet presAssocID="{8C1D5DCF-03D6-4E10-8024-B9247918D512}" presName="spaceBetweenRectangles" presStyleCnt="0"/>
      <dgm:spPr/>
    </dgm:pt>
    <dgm:pt modelId="{3153E0D0-06C6-4A1A-8645-0FE578C03E24}" type="pres">
      <dgm:prSet presAssocID="{4B7A2DBC-9D19-48D3-BC16-848D58A55CA0}" presName="parentLin" presStyleCnt="0"/>
      <dgm:spPr/>
    </dgm:pt>
    <dgm:pt modelId="{124FC2EF-4F9E-4DEE-83C0-D58CEFDB002C}" type="pres">
      <dgm:prSet presAssocID="{4B7A2DBC-9D19-48D3-BC16-848D58A55CA0}" presName="parentLeftMargin" presStyleLbl="node1" presStyleIdx="1" presStyleCnt="4"/>
      <dgm:spPr/>
    </dgm:pt>
    <dgm:pt modelId="{8B939387-FF79-429B-A227-303755E12993}" type="pres">
      <dgm:prSet presAssocID="{4B7A2DBC-9D19-48D3-BC16-848D58A55CA0}" presName="parentText" presStyleLbl="node1" presStyleIdx="2" presStyleCnt="4" custScaleX="142857" custScaleY="45463" custLinFactNeighborX="-100000" custLinFactNeighborY="37104">
        <dgm:presLayoutVars>
          <dgm:chMax val="0"/>
          <dgm:bulletEnabled val="1"/>
        </dgm:presLayoutVars>
      </dgm:prSet>
      <dgm:spPr/>
    </dgm:pt>
    <dgm:pt modelId="{D8876823-D379-4FA4-8E09-AA9474F33F25}" type="pres">
      <dgm:prSet presAssocID="{4B7A2DBC-9D19-48D3-BC16-848D58A55CA0}" presName="negativeSpace" presStyleCnt="0"/>
      <dgm:spPr/>
    </dgm:pt>
    <dgm:pt modelId="{1F64D6CB-D33B-41B2-8570-93833E728B51}" type="pres">
      <dgm:prSet presAssocID="{4B7A2DBC-9D19-48D3-BC16-848D58A55CA0}" presName="childText" presStyleLbl="conFgAcc1" presStyleIdx="2" presStyleCnt="4" custScaleX="65518" custScaleY="2835" custLinFactY="66145" custLinFactNeighborX="8511" custLinFactNeighborY="100000">
        <dgm:presLayoutVars>
          <dgm:bulletEnabled val="1"/>
        </dgm:presLayoutVars>
      </dgm:prSet>
      <dgm:spPr/>
    </dgm:pt>
    <dgm:pt modelId="{055D86CA-9F3F-4E3E-B0EC-368295315513}" type="pres">
      <dgm:prSet presAssocID="{A112D59A-5DC1-4A24-A62D-29B731DF87BC}" presName="spaceBetweenRectangles" presStyleCnt="0"/>
      <dgm:spPr/>
    </dgm:pt>
    <dgm:pt modelId="{2080B06A-0239-4F25-A3B3-45BC363CCA60}" type="pres">
      <dgm:prSet presAssocID="{F956A136-BD0B-46AB-B961-9D487FBE2C79}" presName="parentLin" presStyleCnt="0"/>
      <dgm:spPr/>
    </dgm:pt>
    <dgm:pt modelId="{2DF4271A-AA9D-476B-83D0-624C584DB8A9}" type="pres">
      <dgm:prSet presAssocID="{F956A136-BD0B-46AB-B961-9D487FBE2C79}" presName="parentLeftMargin" presStyleLbl="node1" presStyleIdx="2" presStyleCnt="4"/>
      <dgm:spPr/>
    </dgm:pt>
    <dgm:pt modelId="{67CA9D77-4529-4A30-87C7-6BCFE433F92C}" type="pres">
      <dgm:prSet presAssocID="{F956A136-BD0B-46AB-B961-9D487FBE2C79}" presName="parentText" presStyleLbl="node1" presStyleIdx="3" presStyleCnt="4" custScaleX="157296" custScaleY="33428" custLinFactNeighborX="-100000" custLinFactNeighborY="78956">
        <dgm:presLayoutVars>
          <dgm:chMax val="0"/>
          <dgm:bulletEnabled val="1"/>
        </dgm:presLayoutVars>
      </dgm:prSet>
      <dgm:spPr/>
    </dgm:pt>
    <dgm:pt modelId="{D39F8E53-1BF4-4A88-AB7E-5CBCD9DCA489}" type="pres">
      <dgm:prSet presAssocID="{F956A136-BD0B-46AB-B961-9D487FBE2C79}" presName="negativeSpace" presStyleCnt="0"/>
      <dgm:spPr/>
    </dgm:pt>
    <dgm:pt modelId="{23A47218-C555-4FAB-9ACD-4829AA0C8B69}" type="pres">
      <dgm:prSet presAssocID="{F956A136-BD0B-46AB-B961-9D487FBE2C79}" presName="childText" presStyleLbl="conFgAcc1" presStyleIdx="3" presStyleCnt="4" custScaleX="45363" custScaleY="5353" custLinFactY="69352" custLinFactNeighborX="15957" custLinFactNeighborY="100000">
        <dgm:presLayoutVars>
          <dgm:bulletEnabled val="1"/>
        </dgm:presLayoutVars>
      </dgm:prSet>
      <dgm:spPr/>
    </dgm:pt>
  </dgm:ptLst>
  <dgm:cxnLst>
    <dgm:cxn modelId="{29E7F819-455F-413B-A58D-EBEAC55A9745}" srcId="{CF70A2DA-704D-4B57-804E-894456148F9A}" destId="{4B7A2DBC-9D19-48D3-BC16-848D58A55CA0}" srcOrd="2" destOrd="0" parTransId="{36E91647-2B74-4617-B3D8-F8404B9D5C5A}" sibTransId="{A112D59A-5DC1-4A24-A62D-29B731DF87BC}"/>
    <dgm:cxn modelId="{C0D4251E-1606-49C8-AEAE-45313A066778}" srcId="{CF70A2DA-704D-4B57-804E-894456148F9A}" destId="{D0925094-90B6-4956-A692-CCF5CEB7237E}" srcOrd="0" destOrd="0" parTransId="{7A19C7CF-89B6-48AD-B8AE-3744FAAF1689}" sibTransId="{67C1E7F2-2F0D-4EEC-856A-5E0FD1806EDE}"/>
    <dgm:cxn modelId="{E3CB2121-48A3-499F-B57F-F014E119A401}" type="presOf" srcId="{B875064B-4B6B-4500-B07A-9CF4E6D87084}" destId="{4BAD2CFA-FC7E-44CF-A943-3B5AC99CC16E}" srcOrd="1" destOrd="0" presId="urn:microsoft.com/office/officeart/2005/8/layout/list1"/>
    <dgm:cxn modelId="{0555ED29-1606-4A18-9725-23D81C207E23}" type="presOf" srcId="{D0925094-90B6-4956-A692-CCF5CEB7237E}" destId="{EE02402B-EE65-4124-A7E8-2DF15DBB96EF}" srcOrd="1" destOrd="0" presId="urn:microsoft.com/office/officeart/2005/8/layout/list1"/>
    <dgm:cxn modelId="{994D532B-4D39-435D-87CC-98197FF89D77}" type="presOf" srcId="{4B7A2DBC-9D19-48D3-BC16-848D58A55CA0}" destId="{124FC2EF-4F9E-4DEE-83C0-D58CEFDB002C}" srcOrd="0" destOrd="0" presId="urn:microsoft.com/office/officeart/2005/8/layout/list1"/>
    <dgm:cxn modelId="{94AF6F3C-F6A9-4FB1-B06B-522A3CC14503}" type="presOf" srcId="{F956A136-BD0B-46AB-B961-9D487FBE2C79}" destId="{2DF4271A-AA9D-476B-83D0-624C584DB8A9}" srcOrd="0" destOrd="0" presId="urn:microsoft.com/office/officeart/2005/8/layout/list1"/>
    <dgm:cxn modelId="{FAFDD34F-D87F-4C2B-B324-E6661DCEDF44}" type="presOf" srcId="{F956A136-BD0B-46AB-B961-9D487FBE2C79}" destId="{67CA9D77-4529-4A30-87C7-6BCFE433F92C}" srcOrd="1" destOrd="0" presId="urn:microsoft.com/office/officeart/2005/8/layout/list1"/>
    <dgm:cxn modelId="{78EDDD92-5BBA-4ACF-B0EE-A010F06A19AF}" srcId="{CF70A2DA-704D-4B57-804E-894456148F9A}" destId="{F956A136-BD0B-46AB-B961-9D487FBE2C79}" srcOrd="3" destOrd="0" parTransId="{5FA0F293-7FD8-41C6-8496-BF88473B4382}" sibTransId="{970A244F-B3A9-4D14-B7B6-ECA2D533F568}"/>
    <dgm:cxn modelId="{5318D5A1-D1A6-43D1-998D-48508C10A6F4}" type="presOf" srcId="{4B7A2DBC-9D19-48D3-BC16-848D58A55CA0}" destId="{8B939387-FF79-429B-A227-303755E12993}" srcOrd="1" destOrd="0" presId="urn:microsoft.com/office/officeart/2005/8/layout/list1"/>
    <dgm:cxn modelId="{8E635DB3-C312-4F93-8346-DA5F4C8F1D59}" srcId="{CF70A2DA-704D-4B57-804E-894456148F9A}" destId="{B875064B-4B6B-4500-B07A-9CF4E6D87084}" srcOrd="1" destOrd="0" parTransId="{F8E8F051-B229-466B-AF26-6BF686D5C9B3}" sibTransId="{8C1D5DCF-03D6-4E10-8024-B9247918D512}"/>
    <dgm:cxn modelId="{BDB165C1-3429-4939-8952-1F5E39F1585F}" type="presOf" srcId="{D0925094-90B6-4956-A692-CCF5CEB7237E}" destId="{5865B707-DF9D-439F-8F20-3BFBE8AF605F}" srcOrd="0" destOrd="0" presId="urn:microsoft.com/office/officeart/2005/8/layout/list1"/>
    <dgm:cxn modelId="{040135E3-8AED-445A-B1D0-FD0E12C48087}" type="presOf" srcId="{CF70A2DA-704D-4B57-804E-894456148F9A}" destId="{172C41D7-58E0-441F-B743-227336426B49}" srcOrd="0" destOrd="0" presId="urn:microsoft.com/office/officeart/2005/8/layout/list1"/>
    <dgm:cxn modelId="{A6D3B2E5-71A6-498F-9DFF-B320E8C67376}" type="presOf" srcId="{B875064B-4B6B-4500-B07A-9CF4E6D87084}" destId="{DC02BB12-F2AF-47D5-8725-FEC6263D4797}" srcOrd="0" destOrd="0" presId="urn:microsoft.com/office/officeart/2005/8/layout/list1"/>
    <dgm:cxn modelId="{E2F70F03-C5CA-428C-95AF-DF72E6EDD3C0}" type="presParOf" srcId="{172C41D7-58E0-441F-B743-227336426B49}" destId="{FD3A9F9B-1ED7-4CA9-A138-377B9096E373}" srcOrd="0" destOrd="0" presId="urn:microsoft.com/office/officeart/2005/8/layout/list1"/>
    <dgm:cxn modelId="{4237FD0C-7AA5-4994-93CB-E61C9C8769E6}" type="presParOf" srcId="{FD3A9F9B-1ED7-4CA9-A138-377B9096E373}" destId="{5865B707-DF9D-439F-8F20-3BFBE8AF605F}" srcOrd="0" destOrd="0" presId="urn:microsoft.com/office/officeart/2005/8/layout/list1"/>
    <dgm:cxn modelId="{B5A7B011-B8AD-4BDD-9AFD-B7D3D09A5D2E}" type="presParOf" srcId="{FD3A9F9B-1ED7-4CA9-A138-377B9096E373}" destId="{EE02402B-EE65-4124-A7E8-2DF15DBB96EF}" srcOrd="1" destOrd="0" presId="urn:microsoft.com/office/officeart/2005/8/layout/list1"/>
    <dgm:cxn modelId="{2AF483B5-F72F-4623-96D5-70F3070D00B9}" type="presParOf" srcId="{172C41D7-58E0-441F-B743-227336426B49}" destId="{59F7CABF-4E1B-4788-B94D-94A2FF22CCDC}" srcOrd="1" destOrd="0" presId="urn:microsoft.com/office/officeart/2005/8/layout/list1"/>
    <dgm:cxn modelId="{2EF5AFDF-DA13-4DF4-810A-2EA67EF894FE}" type="presParOf" srcId="{172C41D7-58E0-441F-B743-227336426B49}" destId="{A0BE928E-9F40-442E-9AC5-611050318C8D}" srcOrd="2" destOrd="0" presId="urn:microsoft.com/office/officeart/2005/8/layout/list1"/>
    <dgm:cxn modelId="{9918964C-C36F-4C4C-A669-4EC5F630E972}" type="presParOf" srcId="{172C41D7-58E0-441F-B743-227336426B49}" destId="{188DA151-3CEA-42B0-9029-CA7B23824910}" srcOrd="3" destOrd="0" presId="urn:microsoft.com/office/officeart/2005/8/layout/list1"/>
    <dgm:cxn modelId="{C69B522F-BFEC-4732-8A38-34431F46DF68}" type="presParOf" srcId="{172C41D7-58E0-441F-B743-227336426B49}" destId="{E77AC310-38F6-40CB-B31A-7B8542B55BB6}" srcOrd="4" destOrd="0" presId="urn:microsoft.com/office/officeart/2005/8/layout/list1"/>
    <dgm:cxn modelId="{700826F7-5840-4BEB-9308-B260865E0131}" type="presParOf" srcId="{E77AC310-38F6-40CB-B31A-7B8542B55BB6}" destId="{DC02BB12-F2AF-47D5-8725-FEC6263D4797}" srcOrd="0" destOrd="0" presId="urn:microsoft.com/office/officeart/2005/8/layout/list1"/>
    <dgm:cxn modelId="{E70D1C7A-0E22-42B8-99F2-CA1C54FB95DF}" type="presParOf" srcId="{E77AC310-38F6-40CB-B31A-7B8542B55BB6}" destId="{4BAD2CFA-FC7E-44CF-A943-3B5AC99CC16E}" srcOrd="1" destOrd="0" presId="urn:microsoft.com/office/officeart/2005/8/layout/list1"/>
    <dgm:cxn modelId="{FA29477D-C5A3-4026-AAAB-4D026CE82BB7}" type="presParOf" srcId="{172C41D7-58E0-441F-B743-227336426B49}" destId="{5B3675E5-6760-45C7-A120-A61CDC5E59A7}" srcOrd="5" destOrd="0" presId="urn:microsoft.com/office/officeart/2005/8/layout/list1"/>
    <dgm:cxn modelId="{2E32D6C3-C916-4DE9-AC5A-C4E8C70CFF03}" type="presParOf" srcId="{172C41D7-58E0-441F-B743-227336426B49}" destId="{8E0CBB0D-80E9-43A3-B6A1-A05D509C957D}" srcOrd="6" destOrd="0" presId="urn:microsoft.com/office/officeart/2005/8/layout/list1"/>
    <dgm:cxn modelId="{85495DA2-80D1-424D-961C-9EAC0A634017}" type="presParOf" srcId="{172C41D7-58E0-441F-B743-227336426B49}" destId="{D3A0ABEA-CE46-4A60-92D4-D20DAE91B1B6}" srcOrd="7" destOrd="0" presId="urn:microsoft.com/office/officeart/2005/8/layout/list1"/>
    <dgm:cxn modelId="{D1DCD082-A736-4D8B-94C2-EEB35283DD46}" type="presParOf" srcId="{172C41D7-58E0-441F-B743-227336426B49}" destId="{3153E0D0-06C6-4A1A-8645-0FE578C03E24}" srcOrd="8" destOrd="0" presId="urn:microsoft.com/office/officeart/2005/8/layout/list1"/>
    <dgm:cxn modelId="{49BCAC5E-3C82-407C-8980-FAF6C27112D7}" type="presParOf" srcId="{3153E0D0-06C6-4A1A-8645-0FE578C03E24}" destId="{124FC2EF-4F9E-4DEE-83C0-D58CEFDB002C}" srcOrd="0" destOrd="0" presId="urn:microsoft.com/office/officeart/2005/8/layout/list1"/>
    <dgm:cxn modelId="{7D5E2615-92C2-444E-803D-C81F5F256360}" type="presParOf" srcId="{3153E0D0-06C6-4A1A-8645-0FE578C03E24}" destId="{8B939387-FF79-429B-A227-303755E12993}" srcOrd="1" destOrd="0" presId="urn:microsoft.com/office/officeart/2005/8/layout/list1"/>
    <dgm:cxn modelId="{8C9FB11E-549B-4EAD-8BD0-3C632D96C6EF}" type="presParOf" srcId="{172C41D7-58E0-441F-B743-227336426B49}" destId="{D8876823-D379-4FA4-8E09-AA9474F33F25}" srcOrd="9" destOrd="0" presId="urn:microsoft.com/office/officeart/2005/8/layout/list1"/>
    <dgm:cxn modelId="{EECF17A3-2E3E-45D9-B6FF-26D703CB69E1}" type="presParOf" srcId="{172C41D7-58E0-441F-B743-227336426B49}" destId="{1F64D6CB-D33B-41B2-8570-93833E728B51}" srcOrd="10" destOrd="0" presId="urn:microsoft.com/office/officeart/2005/8/layout/list1"/>
    <dgm:cxn modelId="{DDAE39AC-191B-4760-A358-7FFD50EE656F}" type="presParOf" srcId="{172C41D7-58E0-441F-B743-227336426B49}" destId="{055D86CA-9F3F-4E3E-B0EC-368295315513}" srcOrd="11" destOrd="0" presId="urn:microsoft.com/office/officeart/2005/8/layout/list1"/>
    <dgm:cxn modelId="{B767EA89-67B5-4FBD-8254-B6BBC041010B}" type="presParOf" srcId="{172C41D7-58E0-441F-B743-227336426B49}" destId="{2080B06A-0239-4F25-A3B3-45BC363CCA60}" srcOrd="12" destOrd="0" presId="urn:microsoft.com/office/officeart/2005/8/layout/list1"/>
    <dgm:cxn modelId="{E0D4CDA7-6EA5-4D42-B159-D66BA1BB386A}" type="presParOf" srcId="{2080B06A-0239-4F25-A3B3-45BC363CCA60}" destId="{2DF4271A-AA9D-476B-83D0-624C584DB8A9}" srcOrd="0" destOrd="0" presId="urn:microsoft.com/office/officeart/2005/8/layout/list1"/>
    <dgm:cxn modelId="{C2C46B4D-8ACF-466F-91F5-734CAC25DA37}" type="presParOf" srcId="{2080B06A-0239-4F25-A3B3-45BC363CCA60}" destId="{67CA9D77-4529-4A30-87C7-6BCFE433F92C}" srcOrd="1" destOrd="0" presId="urn:microsoft.com/office/officeart/2005/8/layout/list1"/>
    <dgm:cxn modelId="{3CE43C7C-45D1-4892-974D-4AD0200086D4}" type="presParOf" srcId="{172C41D7-58E0-441F-B743-227336426B49}" destId="{D39F8E53-1BF4-4A88-AB7E-5CBCD9DCA489}" srcOrd="13" destOrd="0" presId="urn:microsoft.com/office/officeart/2005/8/layout/list1"/>
    <dgm:cxn modelId="{501285A0-9E42-40D8-A31B-A8DED48252F0}" type="presParOf" srcId="{172C41D7-58E0-441F-B743-227336426B49}" destId="{23A47218-C555-4FAB-9ACD-4829AA0C8B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28226-5349-4F30-9241-965F0DB5EB9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F21D58-7F6C-4D62-BCDB-B4F757FF906F}">
      <dgm:prSet phldrT="[Text]" custT="1"/>
      <dgm:spPr/>
      <dgm:t>
        <a:bodyPr/>
        <a:lstStyle/>
        <a:p>
          <a:r>
            <a:rPr lang="en-US" sz="1500" b="1" dirty="0"/>
            <a:t>St. Mary’s Child Nutrition Specialist</a:t>
          </a:r>
        </a:p>
      </dgm:t>
    </dgm:pt>
    <dgm:pt modelId="{85F9246A-7935-492C-8199-E9783ACE249D}" type="parTrans" cxnId="{9CA3F60E-04D0-4F07-B2F0-6CB6FE83BBFC}">
      <dgm:prSet/>
      <dgm:spPr/>
      <dgm:t>
        <a:bodyPr/>
        <a:lstStyle/>
        <a:p>
          <a:endParaRPr lang="en-US" sz="2800"/>
        </a:p>
      </dgm:t>
    </dgm:pt>
    <dgm:pt modelId="{A7013709-45A2-4668-A6CA-C583648A020C}" type="sibTrans" cxnId="{9CA3F60E-04D0-4F07-B2F0-6CB6FE83BBFC}">
      <dgm:prSet/>
      <dgm:spPr/>
      <dgm:t>
        <a:bodyPr/>
        <a:lstStyle/>
        <a:p>
          <a:endParaRPr lang="en-US" sz="2800"/>
        </a:p>
      </dgm:t>
    </dgm:pt>
    <dgm:pt modelId="{ED405873-3227-451C-804D-2F23550BF35D}">
      <dgm:prSet phldrT="[Text]" custT="1"/>
      <dgm:spPr/>
      <dgm:t>
        <a:bodyPr/>
        <a:lstStyle/>
        <a:p>
          <a:br>
            <a:rPr lang="en-US" sz="1500" b="1" dirty="0"/>
          </a:br>
          <a:r>
            <a:rPr lang="en-US" sz="1500" b="1" dirty="0"/>
            <a:t>Primary and Secondary </a:t>
          </a:r>
          <a:br>
            <a:rPr lang="en-US" sz="1500" b="1" dirty="0"/>
          </a:br>
          <a:r>
            <a:rPr lang="en-US" sz="1500" b="1" dirty="0"/>
            <a:t>Backpack Leaders </a:t>
          </a:r>
          <a:br>
            <a:rPr lang="en-US" sz="1500" b="1" dirty="0"/>
          </a:br>
          <a:r>
            <a:rPr lang="en-US" sz="1500" b="1" dirty="0"/>
            <a:t>at your site</a:t>
          </a:r>
          <a:br>
            <a:rPr lang="en-US" sz="1400" dirty="0"/>
          </a:br>
          <a:endParaRPr lang="en-US" sz="1200" dirty="0"/>
        </a:p>
      </dgm:t>
    </dgm:pt>
    <dgm:pt modelId="{4924B675-5082-4A73-8BD9-D41437708036}" type="parTrans" cxnId="{53135069-4BD4-4679-AF3A-0ADC4D0A268C}">
      <dgm:prSet custT="1"/>
      <dgm:spPr/>
      <dgm:t>
        <a:bodyPr/>
        <a:lstStyle/>
        <a:p>
          <a:endParaRPr lang="en-US" sz="800"/>
        </a:p>
      </dgm:t>
    </dgm:pt>
    <dgm:pt modelId="{110AF800-C362-4F1F-981F-9730E11985B8}" type="sibTrans" cxnId="{53135069-4BD4-4679-AF3A-0ADC4D0A268C}">
      <dgm:prSet/>
      <dgm:spPr/>
      <dgm:t>
        <a:bodyPr/>
        <a:lstStyle/>
        <a:p>
          <a:endParaRPr lang="en-US" sz="2800"/>
        </a:p>
      </dgm:t>
    </dgm:pt>
    <dgm:pt modelId="{F26DFECF-73E6-4DC5-85EF-64F2A3BAE634}">
      <dgm:prSet phldrT="[Text]" custT="1"/>
      <dgm:spPr/>
      <dgm:t>
        <a:bodyPr/>
        <a:lstStyle/>
        <a:p>
          <a:r>
            <a:rPr lang="en-US" sz="1500" b="1" dirty="0"/>
            <a:t>Other staff</a:t>
          </a:r>
        </a:p>
      </dgm:t>
    </dgm:pt>
    <dgm:pt modelId="{5D6B6595-69CB-4D7D-8CB7-C1AD0FFC4D07}" type="parTrans" cxnId="{C2FAA8B5-282B-484C-B116-3A2204C58A6A}">
      <dgm:prSet custT="1"/>
      <dgm:spPr/>
      <dgm:t>
        <a:bodyPr/>
        <a:lstStyle/>
        <a:p>
          <a:endParaRPr lang="en-US" sz="800"/>
        </a:p>
      </dgm:t>
    </dgm:pt>
    <dgm:pt modelId="{82DDFD9D-0CF2-4B14-BAED-B42FD4F27963}" type="sibTrans" cxnId="{C2FAA8B5-282B-484C-B116-3A2204C58A6A}">
      <dgm:prSet/>
      <dgm:spPr/>
      <dgm:t>
        <a:bodyPr/>
        <a:lstStyle/>
        <a:p>
          <a:endParaRPr lang="en-US" sz="2800"/>
        </a:p>
      </dgm:t>
    </dgm:pt>
    <dgm:pt modelId="{05CDE794-45D9-45E4-95F7-E8D062228E3D}">
      <dgm:prSet phldrT="[Text]" custT="1"/>
      <dgm:spPr/>
      <dgm:t>
        <a:bodyPr/>
        <a:lstStyle/>
        <a:p>
          <a:r>
            <a:rPr lang="en-US" sz="1500" b="1" dirty="0"/>
            <a:t>Volunteers (parents, community members, or student groups)</a:t>
          </a:r>
        </a:p>
      </dgm:t>
    </dgm:pt>
    <dgm:pt modelId="{2F5D97FC-BCF0-4E77-AF63-EF5857831429}" type="parTrans" cxnId="{3097D946-62AB-4C3D-BCE0-3FB869A42D62}">
      <dgm:prSet custT="1"/>
      <dgm:spPr/>
      <dgm:t>
        <a:bodyPr/>
        <a:lstStyle/>
        <a:p>
          <a:endParaRPr lang="en-US" sz="800"/>
        </a:p>
      </dgm:t>
    </dgm:pt>
    <dgm:pt modelId="{83E18C0B-55B0-4832-A9B5-90C99B7E46F9}" type="sibTrans" cxnId="{3097D946-62AB-4C3D-BCE0-3FB869A42D62}">
      <dgm:prSet/>
      <dgm:spPr/>
      <dgm:t>
        <a:bodyPr/>
        <a:lstStyle/>
        <a:p>
          <a:endParaRPr lang="en-US" sz="2800"/>
        </a:p>
      </dgm:t>
    </dgm:pt>
    <dgm:pt modelId="{46D2B310-233E-44A9-9848-E617EAE091A2}" type="pres">
      <dgm:prSet presAssocID="{7FE28226-5349-4F30-9241-965F0DB5EB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ACB1CA-6497-4833-ACFC-13D32F2DAE92}" type="pres">
      <dgm:prSet presAssocID="{20F21D58-7F6C-4D62-BCDB-B4F757FF906F}" presName="root1" presStyleCnt="0"/>
      <dgm:spPr/>
    </dgm:pt>
    <dgm:pt modelId="{BB450470-A66A-45AD-982D-22A428F7EEFD}" type="pres">
      <dgm:prSet presAssocID="{20F21D58-7F6C-4D62-BCDB-B4F757FF906F}" presName="LevelOneTextNode" presStyleLbl="node0" presStyleIdx="0" presStyleCnt="1" custScaleX="106454" custScaleY="99950" custLinFactNeighborX="11894" custLinFactNeighborY="-28">
        <dgm:presLayoutVars>
          <dgm:chPref val="3"/>
        </dgm:presLayoutVars>
      </dgm:prSet>
      <dgm:spPr/>
    </dgm:pt>
    <dgm:pt modelId="{6E870732-954D-4FD7-9FC4-419A463F3E7B}" type="pres">
      <dgm:prSet presAssocID="{20F21D58-7F6C-4D62-BCDB-B4F757FF906F}" presName="level2hierChild" presStyleCnt="0"/>
      <dgm:spPr/>
    </dgm:pt>
    <dgm:pt modelId="{BBE3EDB7-1612-4D39-919B-D5072BE59C7D}" type="pres">
      <dgm:prSet presAssocID="{4924B675-5082-4A73-8BD9-D41437708036}" presName="conn2-1" presStyleLbl="parChTrans1D2" presStyleIdx="0" presStyleCnt="1"/>
      <dgm:spPr/>
    </dgm:pt>
    <dgm:pt modelId="{64F50C77-54FC-4E38-9696-1EA85EE22107}" type="pres">
      <dgm:prSet presAssocID="{4924B675-5082-4A73-8BD9-D41437708036}" presName="connTx" presStyleLbl="parChTrans1D2" presStyleIdx="0" presStyleCnt="1"/>
      <dgm:spPr/>
    </dgm:pt>
    <dgm:pt modelId="{28979D78-6631-42CF-ACDA-6193B7DB8085}" type="pres">
      <dgm:prSet presAssocID="{ED405873-3227-451C-804D-2F23550BF35D}" presName="root2" presStyleCnt="0"/>
      <dgm:spPr/>
    </dgm:pt>
    <dgm:pt modelId="{EBF4DED8-CEC0-46EC-ADA1-45F8818C5C8F}" type="pres">
      <dgm:prSet presAssocID="{ED405873-3227-451C-804D-2F23550BF35D}" presName="LevelTwoTextNode" presStyleLbl="node2" presStyleIdx="0" presStyleCnt="1" custScaleX="132810" custScaleY="100119">
        <dgm:presLayoutVars>
          <dgm:chPref val="3"/>
        </dgm:presLayoutVars>
      </dgm:prSet>
      <dgm:spPr/>
    </dgm:pt>
    <dgm:pt modelId="{F33FDCB3-2C72-463F-A639-F27A4CD07AD5}" type="pres">
      <dgm:prSet presAssocID="{ED405873-3227-451C-804D-2F23550BF35D}" presName="level3hierChild" presStyleCnt="0"/>
      <dgm:spPr/>
    </dgm:pt>
    <dgm:pt modelId="{7975FCF1-D7AB-4FB9-AF59-B18FDA4FF9BE}" type="pres">
      <dgm:prSet presAssocID="{5D6B6595-69CB-4D7D-8CB7-C1AD0FFC4D07}" presName="conn2-1" presStyleLbl="parChTrans1D3" presStyleIdx="0" presStyleCnt="2"/>
      <dgm:spPr/>
    </dgm:pt>
    <dgm:pt modelId="{CD520252-52AB-42BA-9E03-C2B16A82D6FE}" type="pres">
      <dgm:prSet presAssocID="{5D6B6595-69CB-4D7D-8CB7-C1AD0FFC4D07}" presName="connTx" presStyleLbl="parChTrans1D3" presStyleIdx="0" presStyleCnt="2"/>
      <dgm:spPr/>
    </dgm:pt>
    <dgm:pt modelId="{C917C1F3-FB54-4463-93A4-7CDB4B7140D3}" type="pres">
      <dgm:prSet presAssocID="{F26DFECF-73E6-4DC5-85EF-64F2A3BAE634}" presName="root2" presStyleCnt="0"/>
      <dgm:spPr/>
    </dgm:pt>
    <dgm:pt modelId="{CB1ADAD8-659E-409C-B58B-27FB9667F245}" type="pres">
      <dgm:prSet presAssocID="{F26DFECF-73E6-4DC5-85EF-64F2A3BAE634}" presName="LevelTwoTextNode" presStyleLbl="node3" presStyleIdx="0" presStyleCnt="2" custScaleY="48236" custLinFactNeighborX="-148" custLinFactNeighborY="0">
        <dgm:presLayoutVars>
          <dgm:chPref val="3"/>
        </dgm:presLayoutVars>
      </dgm:prSet>
      <dgm:spPr/>
    </dgm:pt>
    <dgm:pt modelId="{24C63B78-6DCC-4429-A478-F0C6D2F5E570}" type="pres">
      <dgm:prSet presAssocID="{F26DFECF-73E6-4DC5-85EF-64F2A3BAE634}" presName="level3hierChild" presStyleCnt="0"/>
      <dgm:spPr/>
    </dgm:pt>
    <dgm:pt modelId="{8D9E3F2E-17C0-4E52-AE0C-803849A2BF9C}" type="pres">
      <dgm:prSet presAssocID="{2F5D97FC-BCF0-4E77-AF63-EF5857831429}" presName="conn2-1" presStyleLbl="parChTrans1D3" presStyleIdx="1" presStyleCnt="2"/>
      <dgm:spPr/>
    </dgm:pt>
    <dgm:pt modelId="{7C8BF4AF-7249-4593-90DA-E42695EC6972}" type="pres">
      <dgm:prSet presAssocID="{2F5D97FC-BCF0-4E77-AF63-EF5857831429}" presName="connTx" presStyleLbl="parChTrans1D3" presStyleIdx="1" presStyleCnt="2"/>
      <dgm:spPr/>
    </dgm:pt>
    <dgm:pt modelId="{2457D2C5-34C4-4DEC-A46C-4DA991BF583A}" type="pres">
      <dgm:prSet presAssocID="{05CDE794-45D9-45E4-95F7-E8D062228E3D}" presName="root2" presStyleCnt="0"/>
      <dgm:spPr/>
    </dgm:pt>
    <dgm:pt modelId="{8C57BDE0-3892-4270-BD29-E2676DBB1CAE}" type="pres">
      <dgm:prSet presAssocID="{05CDE794-45D9-45E4-95F7-E8D062228E3D}" presName="LevelTwoTextNode" presStyleLbl="node3" presStyleIdx="1" presStyleCnt="2" custScaleY="156754">
        <dgm:presLayoutVars>
          <dgm:chPref val="3"/>
        </dgm:presLayoutVars>
      </dgm:prSet>
      <dgm:spPr/>
    </dgm:pt>
    <dgm:pt modelId="{F01B0934-6450-4608-984B-C8A29190E2BB}" type="pres">
      <dgm:prSet presAssocID="{05CDE794-45D9-45E4-95F7-E8D062228E3D}" presName="level3hierChild" presStyleCnt="0"/>
      <dgm:spPr/>
    </dgm:pt>
  </dgm:ptLst>
  <dgm:cxnLst>
    <dgm:cxn modelId="{E6FAAD0D-0AA5-4A7E-832D-F3397BECA488}" type="presOf" srcId="{4924B675-5082-4A73-8BD9-D41437708036}" destId="{64F50C77-54FC-4E38-9696-1EA85EE22107}" srcOrd="1" destOrd="0" presId="urn:microsoft.com/office/officeart/2005/8/layout/hierarchy2"/>
    <dgm:cxn modelId="{9CA3F60E-04D0-4F07-B2F0-6CB6FE83BBFC}" srcId="{7FE28226-5349-4F30-9241-965F0DB5EB99}" destId="{20F21D58-7F6C-4D62-BCDB-B4F757FF906F}" srcOrd="0" destOrd="0" parTransId="{85F9246A-7935-492C-8199-E9783ACE249D}" sibTransId="{A7013709-45A2-4668-A6CA-C583648A020C}"/>
    <dgm:cxn modelId="{1E34A313-E947-47C8-AA51-4C5D942C35C8}" type="presOf" srcId="{20F21D58-7F6C-4D62-BCDB-B4F757FF906F}" destId="{BB450470-A66A-45AD-982D-22A428F7EEFD}" srcOrd="0" destOrd="0" presId="urn:microsoft.com/office/officeart/2005/8/layout/hierarchy2"/>
    <dgm:cxn modelId="{3097D946-62AB-4C3D-BCE0-3FB869A42D62}" srcId="{ED405873-3227-451C-804D-2F23550BF35D}" destId="{05CDE794-45D9-45E4-95F7-E8D062228E3D}" srcOrd="1" destOrd="0" parTransId="{2F5D97FC-BCF0-4E77-AF63-EF5857831429}" sibTransId="{83E18C0B-55B0-4832-A9B5-90C99B7E46F9}"/>
    <dgm:cxn modelId="{007E1F48-201F-440C-BB84-498B3ADC34C4}" type="presOf" srcId="{7FE28226-5349-4F30-9241-965F0DB5EB99}" destId="{46D2B310-233E-44A9-9848-E617EAE091A2}" srcOrd="0" destOrd="0" presId="urn:microsoft.com/office/officeart/2005/8/layout/hierarchy2"/>
    <dgm:cxn modelId="{53135069-4BD4-4679-AF3A-0ADC4D0A268C}" srcId="{20F21D58-7F6C-4D62-BCDB-B4F757FF906F}" destId="{ED405873-3227-451C-804D-2F23550BF35D}" srcOrd="0" destOrd="0" parTransId="{4924B675-5082-4A73-8BD9-D41437708036}" sibTransId="{110AF800-C362-4F1F-981F-9730E11985B8}"/>
    <dgm:cxn modelId="{CF09B176-AB44-4143-ADE7-4CBD56262832}" type="presOf" srcId="{5D6B6595-69CB-4D7D-8CB7-C1AD0FFC4D07}" destId="{7975FCF1-D7AB-4FB9-AF59-B18FDA4FF9BE}" srcOrd="0" destOrd="0" presId="urn:microsoft.com/office/officeart/2005/8/layout/hierarchy2"/>
    <dgm:cxn modelId="{3891ABA2-2905-4233-ACF5-00D0346AF9AD}" type="presOf" srcId="{2F5D97FC-BCF0-4E77-AF63-EF5857831429}" destId="{8D9E3F2E-17C0-4E52-AE0C-803849A2BF9C}" srcOrd="0" destOrd="0" presId="urn:microsoft.com/office/officeart/2005/8/layout/hierarchy2"/>
    <dgm:cxn modelId="{62F701B1-CEED-4DAA-ADF0-70EE89BDE2DF}" type="presOf" srcId="{F26DFECF-73E6-4DC5-85EF-64F2A3BAE634}" destId="{CB1ADAD8-659E-409C-B58B-27FB9667F245}" srcOrd="0" destOrd="0" presId="urn:microsoft.com/office/officeart/2005/8/layout/hierarchy2"/>
    <dgm:cxn modelId="{C2FAA8B5-282B-484C-B116-3A2204C58A6A}" srcId="{ED405873-3227-451C-804D-2F23550BF35D}" destId="{F26DFECF-73E6-4DC5-85EF-64F2A3BAE634}" srcOrd="0" destOrd="0" parTransId="{5D6B6595-69CB-4D7D-8CB7-C1AD0FFC4D07}" sibTransId="{82DDFD9D-0CF2-4B14-BAED-B42FD4F27963}"/>
    <dgm:cxn modelId="{80AF25BB-8B94-4B6F-94B3-493155DB4AC2}" type="presOf" srcId="{ED405873-3227-451C-804D-2F23550BF35D}" destId="{EBF4DED8-CEC0-46EC-ADA1-45F8818C5C8F}" srcOrd="0" destOrd="0" presId="urn:microsoft.com/office/officeart/2005/8/layout/hierarchy2"/>
    <dgm:cxn modelId="{4416A5BB-6C73-4BF0-8D72-F678A2C6A01C}" type="presOf" srcId="{2F5D97FC-BCF0-4E77-AF63-EF5857831429}" destId="{7C8BF4AF-7249-4593-90DA-E42695EC6972}" srcOrd="1" destOrd="0" presId="urn:microsoft.com/office/officeart/2005/8/layout/hierarchy2"/>
    <dgm:cxn modelId="{4D36D8D9-8ED5-4C57-ADB8-034CBDA95475}" type="presOf" srcId="{05CDE794-45D9-45E4-95F7-E8D062228E3D}" destId="{8C57BDE0-3892-4270-BD29-E2676DBB1CAE}" srcOrd="0" destOrd="0" presId="urn:microsoft.com/office/officeart/2005/8/layout/hierarchy2"/>
    <dgm:cxn modelId="{938724DC-E5EE-4A36-9280-A8CDF14A00C6}" type="presOf" srcId="{5D6B6595-69CB-4D7D-8CB7-C1AD0FFC4D07}" destId="{CD520252-52AB-42BA-9E03-C2B16A82D6FE}" srcOrd="1" destOrd="0" presId="urn:microsoft.com/office/officeart/2005/8/layout/hierarchy2"/>
    <dgm:cxn modelId="{E5E0E7FF-6F43-459C-AE40-CC9C800A2A45}" type="presOf" srcId="{4924B675-5082-4A73-8BD9-D41437708036}" destId="{BBE3EDB7-1612-4D39-919B-D5072BE59C7D}" srcOrd="0" destOrd="0" presId="urn:microsoft.com/office/officeart/2005/8/layout/hierarchy2"/>
    <dgm:cxn modelId="{59D10E19-6397-4DB6-AC5A-277E91F37172}" type="presParOf" srcId="{46D2B310-233E-44A9-9848-E617EAE091A2}" destId="{1BACB1CA-6497-4833-ACFC-13D32F2DAE92}" srcOrd="0" destOrd="0" presId="urn:microsoft.com/office/officeart/2005/8/layout/hierarchy2"/>
    <dgm:cxn modelId="{82E4EF96-EB6D-476F-8467-1924B503FA7D}" type="presParOf" srcId="{1BACB1CA-6497-4833-ACFC-13D32F2DAE92}" destId="{BB450470-A66A-45AD-982D-22A428F7EEFD}" srcOrd="0" destOrd="0" presId="urn:microsoft.com/office/officeart/2005/8/layout/hierarchy2"/>
    <dgm:cxn modelId="{155C1D84-C40D-48A3-9FA6-E288D156653E}" type="presParOf" srcId="{1BACB1CA-6497-4833-ACFC-13D32F2DAE92}" destId="{6E870732-954D-4FD7-9FC4-419A463F3E7B}" srcOrd="1" destOrd="0" presId="urn:microsoft.com/office/officeart/2005/8/layout/hierarchy2"/>
    <dgm:cxn modelId="{2780A1EE-CA02-4EF7-ACE9-2C908949F551}" type="presParOf" srcId="{6E870732-954D-4FD7-9FC4-419A463F3E7B}" destId="{BBE3EDB7-1612-4D39-919B-D5072BE59C7D}" srcOrd="0" destOrd="0" presId="urn:microsoft.com/office/officeart/2005/8/layout/hierarchy2"/>
    <dgm:cxn modelId="{CB8BA7AF-647B-4AD5-88F3-90A1A837B915}" type="presParOf" srcId="{BBE3EDB7-1612-4D39-919B-D5072BE59C7D}" destId="{64F50C77-54FC-4E38-9696-1EA85EE22107}" srcOrd="0" destOrd="0" presId="urn:microsoft.com/office/officeart/2005/8/layout/hierarchy2"/>
    <dgm:cxn modelId="{DFBBB8D2-23EA-4CB9-A793-9238A08DF830}" type="presParOf" srcId="{6E870732-954D-4FD7-9FC4-419A463F3E7B}" destId="{28979D78-6631-42CF-ACDA-6193B7DB8085}" srcOrd="1" destOrd="0" presId="urn:microsoft.com/office/officeart/2005/8/layout/hierarchy2"/>
    <dgm:cxn modelId="{07527F93-AA77-426D-B935-5651005AE845}" type="presParOf" srcId="{28979D78-6631-42CF-ACDA-6193B7DB8085}" destId="{EBF4DED8-CEC0-46EC-ADA1-45F8818C5C8F}" srcOrd="0" destOrd="0" presId="urn:microsoft.com/office/officeart/2005/8/layout/hierarchy2"/>
    <dgm:cxn modelId="{1088FC78-E734-4741-9873-1984AE46C331}" type="presParOf" srcId="{28979D78-6631-42CF-ACDA-6193B7DB8085}" destId="{F33FDCB3-2C72-463F-A639-F27A4CD07AD5}" srcOrd="1" destOrd="0" presId="urn:microsoft.com/office/officeart/2005/8/layout/hierarchy2"/>
    <dgm:cxn modelId="{8D55F6D7-BDFB-4F31-918F-7504284583A7}" type="presParOf" srcId="{F33FDCB3-2C72-463F-A639-F27A4CD07AD5}" destId="{7975FCF1-D7AB-4FB9-AF59-B18FDA4FF9BE}" srcOrd="0" destOrd="0" presId="urn:microsoft.com/office/officeart/2005/8/layout/hierarchy2"/>
    <dgm:cxn modelId="{5F963A60-B049-4B40-96F2-27FC26AFE0C3}" type="presParOf" srcId="{7975FCF1-D7AB-4FB9-AF59-B18FDA4FF9BE}" destId="{CD520252-52AB-42BA-9E03-C2B16A82D6FE}" srcOrd="0" destOrd="0" presId="urn:microsoft.com/office/officeart/2005/8/layout/hierarchy2"/>
    <dgm:cxn modelId="{AE0EF6E4-2D77-4234-8D49-6E46B14861A3}" type="presParOf" srcId="{F33FDCB3-2C72-463F-A639-F27A4CD07AD5}" destId="{C917C1F3-FB54-4463-93A4-7CDB4B7140D3}" srcOrd="1" destOrd="0" presId="urn:microsoft.com/office/officeart/2005/8/layout/hierarchy2"/>
    <dgm:cxn modelId="{959C17AB-FF30-4E2E-A53A-47525659BB0B}" type="presParOf" srcId="{C917C1F3-FB54-4463-93A4-7CDB4B7140D3}" destId="{CB1ADAD8-659E-409C-B58B-27FB9667F245}" srcOrd="0" destOrd="0" presId="urn:microsoft.com/office/officeart/2005/8/layout/hierarchy2"/>
    <dgm:cxn modelId="{5E7A7428-23A4-41F9-BAC3-13905044DBF2}" type="presParOf" srcId="{C917C1F3-FB54-4463-93A4-7CDB4B7140D3}" destId="{24C63B78-6DCC-4429-A478-F0C6D2F5E570}" srcOrd="1" destOrd="0" presId="urn:microsoft.com/office/officeart/2005/8/layout/hierarchy2"/>
    <dgm:cxn modelId="{887EF34E-D265-4D8C-B20A-905CD3562B5D}" type="presParOf" srcId="{F33FDCB3-2C72-463F-A639-F27A4CD07AD5}" destId="{8D9E3F2E-17C0-4E52-AE0C-803849A2BF9C}" srcOrd="2" destOrd="0" presId="urn:microsoft.com/office/officeart/2005/8/layout/hierarchy2"/>
    <dgm:cxn modelId="{B2C57E79-532A-44CE-B77C-FB1788B63699}" type="presParOf" srcId="{8D9E3F2E-17C0-4E52-AE0C-803849A2BF9C}" destId="{7C8BF4AF-7249-4593-90DA-E42695EC6972}" srcOrd="0" destOrd="0" presId="urn:microsoft.com/office/officeart/2005/8/layout/hierarchy2"/>
    <dgm:cxn modelId="{B11FCB62-CE28-404C-B51F-E70237889E74}" type="presParOf" srcId="{F33FDCB3-2C72-463F-A639-F27A4CD07AD5}" destId="{2457D2C5-34C4-4DEC-A46C-4DA991BF583A}" srcOrd="3" destOrd="0" presId="urn:microsoft.com/office/officeart/2005/8/layout/hierarchy2"/>
    <dgm:cxn modelId="{ED928DBD-2507-49C6-84DB-0783C0C434A7}" type="presParOf" srcId="{2457D2C5-34C4-4DEC-A46C-4DA991BF583A}" destId="{8C57BDE0-3892-4270-BD29-E2676DBB1CAE}" srcOrd="0" destOrd="0" presId="urn:microsoft.com/office/officeart/2005/8/layout/hierarchy2"/>
    <dgm:cxn modelId="{2F99D32F-C638-4105-9716-0FDF7A087B75}" type="presParOf" srcId="{2457D2C5-34C4-4DEC-A46C-4DA991BF583A}" destId="{F01B0934-6450-4608-984B-C8A29190E2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C4DC7-CC1F-4E45-B669-53EC4C2CD05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36B95A-5171-42BD-A008-9A7D9372943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>
              <a:latin typeface="Helvetica" panose="020B0604020202020204" pitchFamily="34" charset="0"/>
              <a:cs typeface="Helvetica" panose="020B0604020202020204" pitchFamily="34" charset="0"/>
            </a:rPr>
            <a:t>Identify children with need</a:t>
          </a:r>
        </a:p>
      </dgm:t>
    </dgm:pt>
    <dgm:pt modelId="{63986894-4031-4373-ADDB-405D8FE729B7}" type="parTrans" cxnId="{CC79FA9C-428B-4002-9061-87449707EABC}">
      <dgm:prSet/>
      <dgm:spPr/>
      <dgm:t>
        <a:bodyPr/>
        <a:lstStyle/>
        <a:p>
          <a:endParaRPr lang="en-US"/>
        </a:p>
      </dgm:t>
    </dgm:pt>
    <dgm:pt modelId="{24A17E46-9982-4E9C-B014-437CB9060A6C}" type="sibTrans" cxnId="{CC79FA9C-428B-4002-9061-87449707EABC}">
      <dgm:prSet/>
      <dgm:spPr/>
      <dgm:t>
        <a:bodyPr/>
        <a:lstStyle/>
        <a:p>
          <a:endParaRPr lang="en-US"/>
        </a:p>
      </dgm:t>
    </dgm:pt>
    <dgm:pt modelId="{6A031061-32B7-4995-81DE-C7A23E25E5A6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  <a:t>Ask staff to help</a:t>
          </a: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 refer students in need:</a:t>
          </a:r>
        </a:p>
      </dgm:t>
    </dgm:pt>
    <dgm:pt modelId="{C8B9C174-9975-43A7-8717-4A03448EB130}" type="parTrans" cxnId="{DB48D320-5AF6-4AB8-9F19-00917E38C2BD}">
      <dgm:prSet/>
      <dgm:spPr/>
      <dgm:t>
        <a:bodyPr/>
        <a:lstStyle/>
        <a:p>
          <a:endParaRPr lang="en-US"/>
        </a:p>
      </dgm:t>
    </dgm:pt>
    <dgm:pt modelId="{E43A3827-8F54-43FF-872D-ED6DCC87C3AB}" type="sibTrans" cxnId="{DB48D320-5AF6-4AB8-9F19-00917E38C2BD}">
      <dgm:prSet/>
      <dgm:spPr/>
      <dgm:t>
        <a:bodyPr/>
        <a:lstStyle/>
        <a:p>
          <a:endParaRPr lang="en-US"/>
        </a:p>
      </dgm:t>
    </dgm:pt>
    <dgm:pt modelId="{BF729A2C-0D7A-4F97-B189-68612E058282}">
      <dgm:prSet phldrT="[Text]" custT="1"/>
      <dgm:spPr/>
      <dgm:t>
        <a:bodyPr/>
        <a:lstStyle/>
        <a:p>
          <a:r>
            <a:rPr lang="en-US" sz="1400" dirty="0">
              <a:latin typeface="Helvetica" panose="020B0604020202020204" pitchFamily="34" charset="0"/>
              <a:cs typeface="Helvetica" panose="020B0604020202020204" pitchFamily="34" charset="0"/>
            </a:rPr>
            <a:t>Submit your </a:t>
          </a:r>
          <a:br>
            <a:rPr lang="en-US" sz="14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dirty="0">
              <a:latin typeface="Helvetica" panose="020B0604020202020204" pitchFamily="34" charset="0"/>
              <a:cs typeface="Helvetica" panose="020B0604020202020204" pitchFamily="34" charset="0"/>
            </a:rPr>
            <a:t>Student List </a:t>
          </a:r>
          <a:br>
            <a:rPr lang="en-US" sz="14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dirty="0">
              <a:latin typeface="Helvetica" panose="020B0604020202020204" pitchFamily="34" charset="0"/>
              <a:cs typeface="Helvetica" panose="020B0604020202020204" pitchFamily="34" charset="0"/>
            </a:rPr>
            <a:t>to your</a:t>
          </a:r>
          <a:br>
            <a:rPr lang="en-US" sz="14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dirty="0">
              <a:latin typeface="Helvetica" panose="020B0604020202020204" pitchFamily="34" charset="0"/>
              <a:cs typeface="Helvetica" panose="020B0604020202020204" pitchFamily="34" charset="0"/>
            </a:rPr>
            <a:t> CN Specialist</a:t>
          </a:r>
        </a:p>
      </dgm:t>
    </dgm:pt>
    <dgm:pt modelId="{D86EF0AE-6B76-47B9-9E6C-FE0B518DE2C1}" type="parTrans" cxnId="{0EC69607-1D9D-4FCA-839F-5E781E6DE48B}">
      <dgm:prSet/>
      <dgm:spPr/>
      <dgm:t>
        <a:bodyPr/>
        <a:lstStyle/>
        <a:p>
          <a:endParaRPr lang="en-US"/>
        </a:p>
      </dgm:t>
    </dgm:pt>
    <dgm:pt modelId="{91998AE1-6BBF-4675-9FA0-789F0DE3C5C8}" type="sibTrans" cxnId="{0EC69607-1D9D-4FCA-839F-5E781E6DE48B}">
      <dgm:prSet/>
      <dgm:spPr/>
      <dgm:t>
        <a:bodyPr/>
        <a:lstStyle/>
        <a:p>
          <a:endParaRPr lang="en-US"/>
        </a:p>
      </dgm:t>
    </dgm:pt>
    <dgm:pt modelId="{4552C6E2-E808-4DC1-A82A-931D9F6BCED1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  Submit your list </a:t>
          </a:r>
          <a:b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  <a:t>2 weeks </a:t>
          </a: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prior to </a:t>
          </a:r>
          <a:b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your start date.</a:t>
          </a:r>
          <a:br>
            <a:rPr lang="en-US" sz="1200" dirty="0">
              <a:latin typeface="Helvetica" panose="020B0604020202020204" pitchFamily="34" charset="0"/>
              <a:cs typeface="Helvetica" panose="020B0604020202020204" pitchFamily="34" charset="0"/>
            </a:rPr>
          </a:br>
          <a:br>
            <a:rPr lang="en-US" sz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We will send </a:t>
          </a:r>
          <a: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  <a:t>one </a:t>
          </a:r>
          <a:b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  <a:t>weekly backpack for </a:t>
          </a:r>
          <a:b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  <a:t>each child </a:t>
          </a: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on your list. </a:t>
          </a:r>
          <a:endParaRPr lang="en-US" sz="1300" dirty="0"/>
        </a:p>
      </dgm:t>
    </dgm:pt>
    <dgm:pt modelId="{D629DB51-23D9-4373-A93F-9187C059F9ED}" type="parTrans" cxnId="{591CFB1A-22C4-4DC7-9AE2-BD822994CF6E}">
      <dgm:prSet/>
      <dgm:spPr/>
      <dgm:t>
        <a:bodyPr/>
        <a:lstStyle/>
        <a:p>
          <a:endParaRPr lang="en-US"/>
        </a:p>
      </dgm:t>
    </dgm:pt>
    <dgm:pt modelId="{DD851DB0-3DC6-47F7-BC46-61EDBF07E0B2}" type="sibTrans" cxnId="{591CFB1A-22C4-4DC7-9AE2-BD822994CF6E}">
      <dgm:prSet/>
      <dgm:spPr/>
      <dgm:t>
        <a:bodyPr/>
        <a:lstStyle/>
        <a:p>
          <a:endParaRPr lang="en-US"/>
        </a:p>
      </dgm:t>
    </dgm:pt>
    <dgm:pt modelId="{48684E3C-2524-41B6-B5F9-F9976F467A99}">
      <dgm:prSet phldrT="[Text]" custT="1"/>
      <dgm:spPr/>
      <dgm:t>
        <a:bodyPr/>
        <a:lstStyle/>
        <a:p>
          <a:r>
            <a:rPr lang="en-US" sz="1500" dirty="0">
              <a:latin typeface="Helvetica" panose="020B0604020202020204" pitchFamily="34" charset="0"/>
              <a:cs typeface="Helvetica" panose="020B0604020202020204" pitchFamily="34" charset="0"/>
            </a:rPr>
            <a:t>Adjust your Student List, as needed</a:t>
          </a:r>
        </a:p>
      </dgm:t>
    </dgm:pt>
    <dgm:pt modelId="{F39C83CD-5BBA-4912-9518-A15796D65281}" type="parTrans" cxnId="{242ABEA4-957F-4DCD-9734-84C8BC454AD4}">
      <dgm:prSet/>
      <dgm:spPr/>
      <dgm:t>
        <a:bodyPr/>
        <a:lstStyle/>
        <a:p>
          <a:endParaRPr lang="en-US"/>
        </a:p>
      </dgm:t>
    </dgm:pt>
    <dgm:pt modelId="{CC88ECF0-F733-40B2-B549-907679835C8D}" type="sibTrans" cxnId="{242ABEA4-957F-4DCD-9734-84C8BC454AD4}">
      <dgm:prSet/>
      <dgm:spPr/>
      <dgm:t>
        <a:bodyPr/>
        <a:lstStyle/>
        <a:p>
          <a:endParaRPr lang="en-US"/>
        </a:p>
      </dgm:t>
    </dgm:pt>
    <dgm:pt modelId="{BBD7CBA6-2802-4E2E-AA49-887B28D010E0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  You may add, remove, and </a:t>
          </a:r>
          <a:b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substitute students on your list throughout the year.</a:t>
          </a:r>
          <a:b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</a:br>
          <a:b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  <a:t>Inform your CN Specialist</a:t>
          </a:r>
          <a:b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  <a:t>if you need a change </a:t>
          </a:r>
          <a:br>
            <a:rPr lang="en-US" sz="13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0" dirty="0">
              <a:latin typeface="Helvetica" panose="020B0604020202020204" pitchFamily="34" charset="0"/>
              <a:cs typeface="Helvetica" panose="020B0604020202020204" pitchFamily="34" charset="0"/>
            </a:rPr>
            <a:t>in</a:t>
          </a: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 your order quantity.</a:t>
          </a:r>
        </a:p>
      </dgm:t>
    </dgm:pt>
    <dgm:pt modelId="{DBB60316-53E1-4C95-AFDB-CBC44403F6C4}" type="parTrans" cxnId="{7F37B72E-C8FC-40B1-BDC5-93B06F857AFC}">
      <dgm:prSet/>
      <dgm:spPr/>
      <dgm:t>
        <a:bodyPr/>
        <a:lstStyle/>
        <a:p>
          <a:endParaRPr lang="en-US"/>
        </a:p>
      </dgm:t>
    </dgm:pt>
    <dgm:pt modelId="{A6C4CF9A-CBD1-4C8E-A2BA-F23E4201889B}" type="sibTrans" cxnId="{7F37B72E-C8FC-40B1-BDC5-93B06F857AFC}">
      <dgm:prSet/>
      <dgm:spPr/>
      <dgm:t>
        <a:bodyPr/>
        <a:lstStyle/>
        <a:p>
          <a:endParaRPr lang="en-US"/>
        </a:p>
      </dgm:t>
    </dgm:pt>
    <dgm:pt modelId="{D6DF535A-E603-4545-9493-A59A1F09185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 Teachers </a:t>
          </a:r>
        </a:p>
      </dgm:t>
    </dgm:pt>
    <dgm:pt modelId="{563BF00D-1B92-484F-B0FA-6A78793B1F73}" type="parTrans" cxnId="{D503B4EC-A151-4F89-8035-58088365AF92}">
      <dgm:prSet/>
      <dgm:spPr/>
      <dgm:t>
        <a:bodyPr/>
        <a:lstStyle/>
        <a:p>
          <a:endParaRPr lang="en-US"/>
        </a:p>
      </dgm:t>
    </dgm:pt>
    <dgm:pt modelId="{57BAF249-2F28-4D42-93B1-49D8E5E073EE}" type="sibTrans" cxnId="{D503B4EC-A151-4F89-8035-58088365AF92}">
      <dgm:prSet/>
      <dgm:spPr/>
      <dgm:t>
        <a:bodyPr/>
        <a:lstStyle/>
        <a:p>
          <a:endParaRPr lang="en-US"/>
        </a:p>
      </dgm:t>
    </dgm:pt>
    <dgm:pt modelId="{E25B6315-B9ED-4204-A7A1-DFF9BA7CE71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 Cafeteria Staff</a:t>
          </a:r>
        </a:p>
      </dgm:t>
    </dgm:pt>
    <dgm:pt modelId="{6F06231F-E179-40AC-B9D5-FEE5E5DFE118}" type="parTrans" cxnId="{9DB6E3E8-8936-42C9-8B8F-6684FCF3A7A2}">
      <dgm:prSet/>
      <dgm:spPr/>
      <dgm:t>
        <a:bodyPr/>
        <a:lstStyle/>
        <a:p>
          <a:endParaRPr lang="en-US"/>
        </a:p>
      </dgm:t>
    </dgm:pt>
    <dgm:pt modelId="{2C5088ED-0945-4C6D-94D2-9A03B7F5BE78}" type="sibTrans" cxnId="{9DB6E3E8-8936-42C9-8B8F-6684FCF3A7A2}">
      <dgm:prSet/>
      <dgm:spPr/>
      <dgm:t>
        <a:bodyPr/>
        <a:lstStyle/>
        <a:p>
          <a:endParaRPr lang="en-US"/>
        </a:p>
      </dgm:t>
    </dgm:pt>
    <dgm:pt modelId="{6545F271-9557-4782-BF62-A1CB5B6E124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 Parent Liaisons</a:t>
          </a:r>
        </a:p>
      </dgm:t>
    </dgm:pt>
    <dgm:pt modelId="{4D00B3EF-0632-46DC-920D-7D67522DC79A}" type="parTrans" cxnId="{24CF430F-FBAA-417F-AF9A-DD07CBD9153C}">
      <dgm:prSet/>
      <dgm:spPr/>
      <dgm:t>
        <a:bodyPr/>
        <a:lstStyle/>
        <a:p>
          <a:endParaRPr lang="en-US"/>
        </a:p>
      </dgm:t>
    </dgm:pt>
    <dgm:pt modelId="{38FB8A63-F175-40E9-A0C4-8481EA7DAA13}" type="sibTrans" cxnId="{24CF430F-FBAA-417F-AF9A-DD07CBD9153C}">
      <dgm:prSet/>
      <dgm:spPr/>
      <dgm:t>
        <a:bodyPr/>
        <a:lstStyle/>
        <a:p>
          <a:endParaRPr lang="en-US"/>
        </a:p>
      </dgm:t>
    </dgm:pt>
    <dgm:pt modelId="{41F0DAB2-D836-49FB-8DE2-2CA8F9935C2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 School Nurse</a:t>
          </a:r>
        </a:p>
      </dgm:t>
    </dgm:pt>
    <dgm:pt modelId="{416BD716-500D-43F9-86B9-2CEBE3CFBA67}" type="parTrans" cxnId="{FCE5C35B-F000-44FA-839F-C3551833EA3A}">
      <dgm:prSet/>
      <dgm:spPr/>
      <dgm:t>
        <a:bodyPr/>
        <a:lstStyle/>
        <a:p>
          <a:endParaRPr lang="en-US"/>
        </a:p>
      </dgm:t>
    </dgm:pt>
    <dgm:pt modelId="{48152E16-478C-4A66-9B62-B674639AB9D8}" type="sibTrans" cxnId="{FCE5C35B-F000-44FA-839F-C3551833EA3A}">
      <dgm:prSet/>
      <dgm:spPr/>
      <dgm:t>
        <a:bodyPr/>
        <a:lstStyle/>
        <a:p>
          <a:endParaRPr lang="en-US"/>
        </a:p>
      </dgm:t>
    </dgm:pt>
    <dgm:pt modelId="{25E53076-30FC-4564-9C48-B291D4BD9BD2}" type="pres">
      <dgm:prSet presAssocID="{A0FC4DC7-CC1F-4E45-B669-53EC4C2CD050}" presName="rootnode" presStyleCnt="0">
        <dgm:presLayoutVars>
          <dgm:chMax/>
          <dgm:chPref/>
          <dgm:dir/>
          <dgm:animLvl val="lvl"/>
        </dgm:presLayoutVars>
      </dgm:prSet>
      <dgm:spPr/>
    </dgm:pt>
    <dgm:pt modelId="{9AD2EB41-A2E9-4F00-B386-2F0EAA531AB2}" type="pres">
      <dgm:prSet presAssocID="{0836B95A-5171-42BD-A008-9A7D9372943B}" presName="composite" presStyleCnt="0"/>
      <dgm:spPr/>
    </dgm:pt>
    <dgm:pt modelId="{07C768D6-5E98-40EA-BA39-9BAB78ED2E7A}" type="pres">
      <dgm:prSet presAssocID="{0836B95A-5171-42BD-A008-9A7D9372943B}" presName="bentUpArrow1" presStyleLbl="alignImgPlace1" presStyleIdx="0" presStyleCnt="2"/>
      <dgm:spPr/>
    </dgm:pt>
    <dgm:pt modelId="{99C92DE6-4B1B-4481-B137-C8F24470C22D}" type="pres">
      <dgm:prSet presAssocID="{0836B95A-5171-42BD-A008-9A7D9372943B}" presName="ParentText" presStyleLbl="node1" presStyleIdx="0" presStyleCnt="3" custScaleX="86468" custScaleY="99354">
        <dgm:presLayoutVars>
          <dgm:chMax val="1"/>
          <dgm:chPref val="1"/>
          <dgm:bulletEnabled val="1"/>
        </dgm:presLayoutVars>
      </dgm:prSet>
      <dgm:spPr/>
    </dgm:pt>
    <dgm:pt modelId="{96129416-AFF5-4173-B803-57758E3538C2}" type="pres">
      <dgm:prSet presAssocID="{0836B95A-5171-42BD-A008-9A7D9372943B}" presName="ChildText" presStyleLbl="revTx" presStyleIdx="0" presStyleCnt="3" custScaleX="132894" custLinFactNeighborX="20181" custLinFactNeighborY="1322">
        <dgm:presLayoutVars>
          <dgm:chMax val="0"/>
          <dgm:chPref val="0"/>
          <dgm:bulletEnabled val="1"/>
        </dgm:presLayoutVars>
      </dgm:prSet>
      <dgm:spPr/>
    </dgm:pt>
    <dgm:pt modelId="{93A3649E-32F4-48A5-A4FD-5FD2A7E3DB9C}" type="pres">
      <dgm:prSet presAssocID="{24A17E46-9982-4E9C-B014-437CB9060A6C}" presName="sibTrans" presStyleCnt="0"/>
      <dgm:spPr/>
    </dgm:pt>
    <dgm:pt modelId="{2311DB47-65A2-4FA9-AE35-D82470525B9A}" type="pres">
      <dgm:prSet presAssocID="{BF729A2C-0D7A-4F97-B189-68612E058282}" presName="composite" presStyleCnt="0"/>
      <dgm:spPr/>
    </dgm:pt>
    <dgm:pt modelId="{958C000E-B80C-4A8D-A358-D35D2C17C79D}" type="pres">
      <dgm:prSet presAssocID="{BF729A2C-0D7A-4F97-B189-68612E058282}" presName="bentUpArrow1" presStyleLbl="alignImgPlace1" presStyleIdx="1" presStyleCnt="2"/>
      <dgm:spPr>
        <a:solidFill>
          <a:schemeClr val="accent2">
            <a:lumMod val="40000"/>
            <a:lumOff val="60000"/>
          </a:schemeClr>
        </a:solidFill>
      </dgm:spPr>
    </dgm:pt>
    <dgm:pt modelId="{E7F1E240-7A69-4A99-BEFB-46567A8D2441}" type="pres">
      <dgm:prSet presAssocID="{BF729A2C-0D7A-4F97-B189-68612E058282}" presName="ParentText" presStyleLbl="node1" presStyleIdx="1" presStyleCnt="3" custScaleX="88026" custScaleY="99494">
        <dgm:presLayoutVars>
          <dgm:chMax val="1"/>
          <dgm:chPref val="1"/>
          <dgm:bulletEnabled val="1"/>
        </dgm:presLayoutVars>
      </dgm:prSet>
      <dgm:spPr/>
    </dgm:pt>
    <dgm:pt modelId="{53425984-F8BF-4B11-BC6F-B1C0497EB0F9}" type="pres">
      <dgm:prSet presAssocID="{BF729A2C-0D7A-4F97-B189-68612E058282}" presName="ChildText" presStyleLbl="revTx" presStyleIdx="1" presStyleCnt="3" custScaleX="174751" custScaleY="128920" custLinFactNeighborX="29377" custLinFactNeighborY="-3524">
        <dgm:presLayoutVars>
          <dgm:chMax val="0"/>
          <dgm:chPref val="0"/>
          <dgm:bulletEnabled val="1"/>
        </dgm:presLayoutVars>
      </dgm:prSet>
      <dgm:spPr/>
    </dgm:pt>
    <dgm:pt modelId="{E65DA64A-FCC5-4AAC-9250-C11A38119A14}" type="pres">
      <dgm:prSet presAssocID="{91998AE1-6BBF-4675-9FA0-789F0DE3C5C8}" presName="sibTrans" presStyleCnt="0"/>
      <dgm:spPr/>
    </dgm:pt>
    <dgm:pt modelId="{B1451056-5C34-4B7D-8996-B864FB0226C2}" type="pres">
      <dgm:prSet presAssocID="{48684E3C-2524-41B6-B5F9-F9976F467A99}" presName="composite" presStyleCnt="0"/>
      <dgm:spPr/>
    </dgm:pt>
    <dgm:pt modelId="{4A45FE99-8BF0-4341-BD02-D249ED36330B}" type="pres">
      <dgm:prSet presAssocID="{48684E3C-2524-41B6-B5F9-F9976F467A99}" presName="ParentText" presStyleLbl="node1" presStyleIdx="2" presStyleCnt="3" custScaleX="88034" custScaleY="99528" custLinFactNeighborX="386" custLinFactNeighborY="-1956">
        <dgm:presLayoutVars>
          <dgm:chMax val="1"/>
          <dgm:chPref val="1"/>
          <dgm:bulletEnabled val="1"/>
        </dgm:presLayoutVars>
      </dgm:prSet>
      <dgm:spPr/>
    </dgm:pt>
    <dgm:pt modelId="{88B186EF-3CD7-424A-8A93-1347266BC286}" type="pres">
      <dgm:prSet presAssocID="{48684E3C-2524-41B6-B5F9-F9976F467A99}" presName="FinalChildText" presStyleLbl="revTx" presStyleIdx="2" presStyleCnt="3" custScaleX="205200" custLinFactNeighborX="56594" custLinFactNeighborY="5468">
        <dgm:presLayoutVars>
          <dgm:chMax val="0"/>
          <dgm:chPref val="0"/>
          <dgm:bulletEnabled val="1"/>
        </dgm:presLayoutVars>
      </dgm:prSet>
      <dgm:spPr/>
    </dgm:pt>
  </dgm:ptLst>
  <dgm:cxnLst>
    <dgm:cxn modelId="{C7210F05-9F94-4A1A-9567-8DAFBF5C79E0}" type="presOf" srcId="{6A031061-32B7-4995-81DE-C7A23E25E5A6}" destId="{96129416-AFF5-4173-B803-57758E3538C2}" srcOrd="0" destOrd="0" presId="urn:microsoft.com/office/officeart/2005/8/layout/StepDownProcess"/>
    <dgm:cxn modelId="{0EC69607-1D9D-4FCA-839F-5E781E6DE48B}" srcId="{A0FC4DC7-CC1F-4E45-B669-53EC4C2CD050}" destId="{BF729A2C-0D7A-4F97-B189-68612E058282}" srcOrd="1" destOrd="0" parTransId="{D86EF0AE-6B76-47B9-9E6C-FE0B518DE2C1}" sibTransId="{91998AE1-6BBF-4675-9FA0-789F0DE3C5C8}"/>
    <dgm:cxn modelId="{24CF430F-FBAA-417F-AF9A-DD07CBD9153C}" srcId="{0836B95A-5171-42BD-A008-9A7D9372943B}" destId="{6545F271-9557-4782-BF62-A1CB5B6E1249}" srcOrd="3" destOrd="0" parTransId="{4D00B3EF-0632-46DC-920D-7D67522DC79A}" sibTransId="{38FB8A63-F175-40E9-A0C4-8481EA7DAA13}"/>
    <dgm:cxn modelId="{591CFB1A-22C4-4DC7-9AE2-BD822994CF6E}" srcId="{BF729A2C-0D7A-4F97-B189-68612E058282}" destId="{4552C6E2-E808-4DC1-A82A-931D9F6BCED1}" srcOrd="0" destOrd="0" parTransId="{D629DB51-23D9-4373-A93F-9187C059F9ED}" sibTransId="{DD851DB0-3DC6-47F7-BC46-61EDBF07E0B2}"/>
    <dgm:cxn modelId="{DB48D320-5AF6-4AB8-9F19-00917E38C2BD}" srcId="{0836B95A-5171-42BD-A008-9A7D9372943B}" destId="{6A031061-32B7-4995-81DE-C7A23E25E5A6}" srcOrd="0" destOrd="0" parTransId="{C8B9C174-9975-43A7-8717-4A03448EB130}" sibTransId="{E43A3827-8F54-43FF-872D-ED6DCC87C3AB}"/>
    <dgm:cxn modelId="{7F37B72E-C8FC-40B1-BDC5-93B06F857AFC}" srcId="{48684E3C-2524-41B6-B5F9-F9976F467A99}" destId="{BBD7CBA6-2802-4E2E-AA49-887B28D010E0}" srcOrd="0" destOrd="0" parTransId="{DBB60316-53E1-4C95-AFDB-CBC44403F6C4}" sibTransId="{A6C4CF9A-CBD1-4C8E-A2BA-F23E4201889B}"/>
    <dgm:cxn modelId="{FCE5C35B-F000-44FA-839F-C3551833EA3A}" srcId="{0836B95A-5171-42BD-A008-9A7D9372943B}" destId="{41F0DAB2-D836-49FB-8DE2-2CA8F9935C28}" srcOrd="4" destOrd="0" parTransId="{416BD716-500D-43F9-86B9-2CEBE3CFBA67}" sibTransId="{48152E16-478C-4A66-9B62-B674639AB9D8}"/>
    <dgm:cxn modelId="{A807F060-F2FA-4560-B73C-9BC878502D0A}" type="presOf" srcId="{6545F271-9557-4782-BF62-A1CB5B6E1249}" destId="{96129416-AFF5-4173-B803-57758E3538C2}" srcOrd="0" destOrd="3" presId="urn:microsoft.com/office/officeart/2005/8/layout/StepDownProcess"/>
    <dgm:cxn modelId="{BF48F569-AA4D-4D62-B723-36DA5C9E5687}" type="presOf" srcId="{BF729A2C-0D7A-4F97-B189-68612E058282}" destId="{E7F1E240-7A69-4A99-BEFB-46567A8D2441}" srcOrd="0" destOrd="0" presId="urn:microsoft.com/office/officeart/2005/8/layout/StepDownProcess"/>
    <dgm:cxn modelId="{7CBD6A76-315E-44E2-BD01-9E9BD8E8CE2B}" type="presOf" srcId="{4552C6E2-E808-4DC1-A82A-931D9F6BCED1}" destId="{53425984-F8BF-4B11-BC6F-B1C0497EB0F9}" srcOrd="0" destOrd="0" presId="urn:microsoft.com/office/officeart/2005/8/layout/StepDownProcess"/>
    <dgm:cxn modelId="{C5A50A84-B52F-4B09-AEEC-4C6973588F93}" type="presOf" srcId="{BBD7CBA6-2802-4E2E-AA49-887B28D010E0}" destId="{88B186EF-3CD7-424A-8A93-1347266BC286}" srcOrd="0" destOrd="0" presId="urn:microsoft.com/office/officeart/2005/8/layout/StepDownProcess"/>
    <dgm:cxn modelId="{96D4AD93-4433-428E-83BA-74ECBB94EBCB}" type="presOf" srcId="{0836B95A-5171-42BD-A008-9A7D9372943B}" destId="{99C92DE6-4B1B-4481-B137-C8F24470C22D}" srcOrd="0" destOrd="0" presId="urn:microsoft.com/office/officeart/2005/8/layout/StepDownProcess"/>
    <dgm:cxn modelId="{DCDA2496-B08C-4D88-91E9-7C0BD8710799}" type="presOf" srcId="{48684E3C-2524-41B6-B5F9-F9976F467A99}" destId="{4A45FE99-8BF0-4341-BD02-D249ED36330B}" srcOrd="0" destOrd="0" presId="urn:microsoft.com/office/officeart/2005/8/layout/StepDownProcess"/>
    <dgm:cxn modelId="{CC79FA9C-428B-4002-9061-87449707EABC}" srcId="{A0FC4DC7-CC1F-4E45-B669-53EC4C2CD050}" destId="{0836B95A-5171-42BD-A008-9A7D9372943B}" srcOrd="0" destOrd="0" parTransId="{63986894-4031-4373-ADDB-405D8FE729B7}" sibTransId="{24A17E46-9982-4E9C-B014-437CB9060A6C}"/>
    <dgm:cxn modelId="{81D78AA0-5E7C-49D6-9DD4-96533C2D7D98}" type="presOf" srcId="{D6DF535A-E603-4545-9493-A59A1F091858}" destId="{96129416-AFF5-4173-B803-57758E3538C2}" srcOrd="0" destOrd="1" presId="urn:microsoft.com/office/officeart/2005/8/layout/StepDownProcess"/>
    <dgm:cxn modelId="{242ABEA4-957F-4DCD-9734-84C8BC454AD4}" srcId="{A0FC4DC7-CC1F-4E45-B669-53EC4C2CD050}" destId="{48684E3C-2524-41B6-B5F9-F9976F467A99}" srcOrd="2" destOrd="0" parTransId="{F39C83CD-5BBA-4912-9518-A15796D65281}" sibTransId="{CC88ECF0-F733-40B2-B549-907679835C8D}"/>
    <dgm:cxn modelId="{184FA2D6-7719-43BC-8A6B-514056057A28}" type="presOf" srcId="{E25B6315-B9ED-4204-A7A1-DFF9BA7CE71F}" destId="{96129416-AFF5-4173-B803-57758E3538C2}" srcOrd="0" destOrd="2" presId="urn:microsoft.com/office/officeart/2005/8/layout/StepDownProcess"/>
    <dgm:cxn modelId="{EBAED0D8-99CE-4699-924F-1BD0EA664717}" type="presOf" srcId="{41F0DAB2-D836-49FB-8DE2-2CA8F9935C28}" destId="{96129416-AFF5-4173-B803-57758E3538C2}" srcOrd="0" destOrd="4" presId="urn:microsoft.com/office/officeart/2005/8/layout/StepDownProcess"/>
    <dgm:cxn modelId="{9DB6E3E8-8936-42C9-8B8F-6684FCF3A7A2}" srcId="{0836B95A-5171-42BD-A008-9A7D9372943B}" destId="{E25B6315-B9ED-4204-A7A1-DFF9BA7CE71F}" srcOrd="2" destOrd="0" parTransId="{6F06231F-E179-40AC-B9D5-FEE5E5DFE118}" sibTransId="{2C5088ED-0945-4C6D-94D2-9A03B7F5BE78}"/>
    <dgm:cxn modelId="{D503B4EC-A151-4F89-8035-58088365AF92}" srcId="{0836B95A-5171-42BD-A008-9A7D9372943B}" destId="{D6DF535A-E603-4545-9493-A59A1F091858}" srcOrd="1" destOrd="0" parTransId="{563BF00D-1B92-484F-B0FA-6A78793B1F73}" sibTransId="{57BAF249-2F28-4D42-93B1-49D8E5E073EE}"/>
    <dgm:cxn modelId="{9C3BCFED-117E-4AFA-B421-49A647ECB4CC}" type="presOf" srcId="{A0FC4DC7-CC1F-4E45-B669-53EC4C2CD050}" destId="{25E53076-30FC-4564-9C48-B291D4BD9BD2}" srcOrd="0" destOrd="0" presId="urn:microsoft.com/office/officeart/2005/8/layout/StepDownProcess"/>
    <dgm:cxn modelId="{4247AF72-26D5-4FAC-8C1C-60309EB53BDF}" type="presParOf" srcId="{25E53076-30FC-4564-9C48-B291D4BD9BD2}" destId="{9AD2EB41-A2E9-4F00-B386-2F0EAA531AB2}" srcOrd="0" destOrd="0" presId="urn:microsoft.com/office/officeart/2005/8/layout/StepDownProcess"/>
    <dgm:cxn modelId="{0E1A3548-2107-4547-B21B-501A10519749}" type="presParOf" srcId="{9AD2EB41-A2E9-4F00-B386-2F0EAA531AB2}" destId="{07C768D6-5E98-40EA-BA39-9BAB78ED2E7A}" srcOrd="0" destOrd="0" presId="urn:microsoft.com/office/officeart/2005/8/layout/StepDownProcess"/>
    <dgm:cxn modelId="{47BA9506-DCDA-46A9-B3E6-C14203327246}" type="presParOf" srcId="{9AD2EB41-A2E9-4F00-B386-2F0EAA531AB2}" destId="{99C92DE6-4B1B-4481-B137-C8F24470C22D}" srcOrd="1" destOrd="0" presId="urn:microsoft.com/office/officeart/2005/8/layout/StepDownProcess"/>
    <dgm:cxn modelId="{17B72AF4-9E35-4237-AE37-194F369FD5B1}" type="presParOf" srcId="{9AD2EB41-A2E9-4F00-B386-2F0EAA531AB2}" destId="{96129416-AFF5-4173-B803-57758E3538C2}" srcOrd="2" destOrd="0" presId="urn:microsoft.com/office/officeart/2005/8/layout/StepDownProcess"/>
    <dgm:cxn modelId="{D7206DF2-490F-4B83-96B8-EF917BEEBAF1}" type="presParOf" srcId="{25E53076-30FC-4564-9C48-B291D4BD9BD2}" destId="{93A3649E-32F4-48A5-A4FD-5FD2A7E3DB9C}" srcOrd="1" destOrd="0" presId="urn:microsoft.com/office/officeart/2005/8/layout/StepDownProcess"/>
    <dgm:cxn modelId="{98F72AE8-1511-4E32-8E3E-9474C7EF1A65}" type="presParOf" srcId="{25E53076-30FC-4564-9C48-B291D4BD9BD2}" destId="{2311DB47-65A2-4FA9-AE35-D82470525B9A}" srcOrd="2" destOrd="0" presId="urn:microsoft.com/office/officeart/2005/8/layout/StepDownProcess"/>
    <dgm:cxn modelId="{6ED0E34E-0A72-4633-A6A9-90F7164BE53E}" type="presParOf" srcId="{2311DB47-65A2-4FA9-AE35-D82470525B9A}" destId="{958C000E-B80C-4A8D-A358-D35D2C17C79D}" srcOrd="0" destOrd="0" presId="urn:microsoft.com/office/officeart/2005/8/layout/StepDownProcess"/>
    <dgm:cxn modelId="{365D6603-3471-4CE5-8E0D-5F7FFCEAA46B}" type="presParOf" srcId="{2311DB47-65A2-4FA9-AE35-D82470525B9A}" destId="{E7F1E240-7A69-4A99-BEFB-46567A8D2441}" srcOrd="1" destOrd="0" presId="urn:microsoft.com/office/officeart/2005/8/layout/StepDownProcess"/>
    <dgm:cxn modelId="{0DE2D50F-9BCF-40E2-B2E3-15005A760B46}" type="presParOf" srcId="{2311DB47-65A2-4FA9-AE35-D82470525B9A}" destId="{53425984-F8BF-4B11-BC6F-B1C0497EB0F9}" srcOrd="2" destOrd="0" presId="urn:microsoft.com/office/officeart/2005/8/layout/StepDownProcess"/>
    <dgm:cxn modelId="{5CB10920-DC02-4F9C-B852-0F1F02615FED}" type="presParOf" srcId="{25E53076-30FC-4564-9C48-B291D4BD9BD2}" destId="{E65DA64A-FCC5-4AAC-9250-C11A38119A14}" srcOrd="3" destOrd="0" presId="urn:microsoft.com/office/officeart/2005/8/layout/StepDownProcess"/>
    <dgm:cxn modelId="{D544864D-958E-431C-9BF2-833BEEB16829}" type="presParOf" srcId="{25E53076-30FC-4564-9C48-B291D4BD9BD2}" destId="{B1451056-5C34-4B7D-8996-B864FB0226C2}" srcOrd="4" destOrd="0" presId="urn:microsoft.com/office/officeart/2005/8/layout/StepDownProcess"/>
    <dgm:cxn modelId="{63D1948D-0E8E-4BFD-90CA-262158100D80}" type="presParOf" srcId="{B1451056-5C34-4B7D-8996-B864FB0226C2}" destId="{4A45FE99-8BF0-4341-BD02-D249ED36330B}" srcOrd="0" destOrd="0" presId="urn:microsoft.com/office/officeart/2005/8/layout/StepDownProcess"/>
    <dgm:cxn modelId="{F51AE0F7-67F3-4906-A3BF-466CEBFEED9E}" type="presParOf" srcId="{B1451056-5C34-4B7D-8996-B864FB0226C2}" destId="{88B186EF-3CD7-424A-8A93-1347266BC286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928E-9F40-442E-9AC5-611050318C8D}">
      <dsp:nvSpPr>
        <dsp:cNvPr id="0" name=""/>
        <dsp:cNvSpPr/>
      </dsp:nvSpPr>
      <dsp:spPr>
        <a:xfrm flipV="1">
          <a:off x="419854" y="1782765"/>
          <a:ext cx="6499636" cy="45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2402B-EE65-4124-A7E8-2DF15DBB96EF}">
      <dsp:nvSpPr>
        <dsp:cNvPr id="0" name=""/>
        <dsp:cNvSpPr/>
      </dsp:nvSpPr>
      <dsp:spPr>
        <a:xfrm>
          <a:off x="0" y="1080429"/>
          <a:ext cx="7243395" cy="847802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80" tIns="0" rIns="2012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St. Mary’s selects program partners</a:t>
          </a:r>
        </a:p>
      </dsp:txBody>
      <dsp:txXfrm>
        <a:off x="41386" y="1121815"/>
        <a:ext cx="7160623" cy="765030"/>
      </dsp:txXfrm>
    </dsp:sp>
    <dsp:sp modelId="{8E0CBB0D-80E9-43A3-B6A1-A05D509C957D}">
      <dsp:nvSpPr>
        <dsp:cNvPr id="0" name=""/>
        <dsp:cNvSpPr/>
      </dsp:nvSpPr>
      <dsp:spPr>
        <a:xfrm flipV="1">
          <a:off x="485582" y="2544138"/>
          <a:ext cx="4284656" cy="48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D2CFA-FC7E-44CF-A943-3B5AC99CC16E}">
      <dsp:nvSpPr>
        <dsp:cNvPr id="0" name=""/>
        <dsp:cNvSpPr/>
      </dsp:nvSpPr>
      <dsp:spPr>
        <a:xfrm>
          <a:off x="80931" y="2179100"/>
          <a:ext cx="7234403" cy="68992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80" tIns="0" rIns="2012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2. Program partners identify families in need of a </a:t>
          </a:r>
          <a:b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weekly backpack</a:t>
          </a:r>
        </a:p>
      </dsp:txBody>
      <dsp:txXfrm>
        <a:off x="114610" y="2212779"/>
        <a:ext cx="7167045" cy="622565"/>
      </dsp:txXfrm>
    </dsp:sp>
    <dsp:sp modelId="{1F64D6CB-D33B-41B2-8570-93833E728B51}">
      <dsp:nvSpPr>
        <dsp:cNvPr id="0" name=""/>
        <dsp:cNvSpPr/>
      </dsp:nvSpPr>
      <dsp:spPr>
        <a:xfrm>
          <a:off x="647468" y="3741218"/>
          <a:ext cx="4984235" cy="46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39387-FF79-429B-A227-303755E12993}">
      <dsp:nvSpPr>
        <dsp:cNvPr id="0" name=""/>
        <dsp:cNvSpPr/>
      </dsp:nvSpPr>
      <dsp:spPr>
        <a:xfrm>
          <a:off x="0" y="3105771"/>
          <a:ext cx="7243395" cy="87234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80" tIns="0" rIns="2012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St. Mary’s delivers pre-packed backpack bags to </a:t>
          </a:r>
          <a:b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 program partners</a:t>
          </a:r>
        </a:p>
      </dsp:txBody>
      <dsp:txXfrm>
        <a:off x="42584" y="3148355"/>
        <a:ext cx="7158227" cy="787176"/>
      </dsp:txXfrm>
    </dsp:sp>
    <dsp:sp modelId="{23A47218-C555-4FAB-9ACD-4829AA0C8B69}">
      <dsp:nvSpPr>
        <dsp:cNvPr id="0" name=""/>
        <dsp:cNvSpPr/>
      </dsp:nvSpPr>
      <dsp:spPr>
        <a:xfrm>
          <a:off x="1213917" y="4481603"/>
          <a:ext cx="3450958" cy="87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A9D77-4529-4A30-87C7-6BCFE433F92C}">
      <dsp:nvSpPr>
        <dsp:cNvPr id="0" name=""/>
        <dsp:cNvSpPr/>
      </dsp:nvSpPr>
      <dsp:spPr>
        <a:xfrm>
          <a:off x="0" y="4219208"/>
          <a:ext cx="7272027" cy="64141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80" tIns="0" rIns="2012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4. Partners distribute backpacks to children and submit</a:t>
          </a:r>
          <a:b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distribution reports</a:t>
          </a:r>
        </a:p>
      </dsp:txBody>
      <dsp:txXfrm>
        <a:off x="31311" y="4250519"/>
        <a:ext cx="7209405" cy="578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50470-A66A-45AD-982D-22A428F7EEFD}">
      <dsp:nvSpPr>
        <dsp:cNvPr id="0" name=""/>
        <dsp:cNvSpPr/>
      </dsp:nvSpPr>
      <dsp:spPr>
        <a:xfrm>
          <a:off x="522671" y="478735"/>
          <a:ext cx="1692791" cy="794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St. Mary’s Child Nutrition Specialist</a:t>
          </a:r>
        </a:p>
      </dsp:txBody>
      <dsp:txXfrm>
        <a:off x="545946" y="502010"/>
        <a:ext cx="1646241" cy="748133"/>
      </dsp:txXfrm>
    </dsp:sp>
    <dsp:sp modelId="{BBE3EDB7-1612-4D39-919B-D5072BE59C7D}">
      <dsp:nvSpPr>
        <dsp:cNvPr id="0" name=""/>
        <dsp:cNvSpPr/>
      </dsp:nvSpPr>
      <dsp:spPr>
        <a:xfrm rot="1712">
          <a:off x="2215463" y="835359"/>
          <a:ext cx="446931" cy="81658"/>
        </a:xfrm>
        <a:custGeom>
          <a:avLst/>
          <a:gdLst/>
          <a:ahLst/>
          <a:cxnLst/>
          <a:rect l="0" t="0" r="0" b="0"/>
          <a:pathLst>
            <a:path>
              <a:moveTo>
                <a:pt x="0" y="40829"/>
              </a:moveTo>
              <a:lnTo>
                <a:pt x="446931" y="408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427755" y="865015"/>
        <a:ext cx="22346" cy="22346"/>
      </dsp:txXfrm>
    </dsp:sp>
    <dsp:sp modelId="{EBF4DED8-CEC0-46EC-ADA1-45F8818C5C8F}">
      <dsp:nvSpPr>
        <dsp:cNvPr id="0" name=""/>
        <dsp:cNvSpPr/>
      </dsp:nvSpPr>
      <dsp:spPr>
        <a:xfrm>
          <a:off x="2662394" y="478286"/>
          <a:ext cx="2111894" cy="796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500" b="1" kern="1200" dirty="0"/>
          </a:br>
          <a:r>
            <a:rPr lang="en-US" sz="1500" b="1" kern="1200" dirty="0"/>
            <a:t>Primary and Secondary </a:t>
          </a:r>
          <a:br>
            <a:rPr lang="en-US" sz="1500" b="1" kern="1200" dirty="0"/>
          </a:br>
          <a:r>
            <a:rPr lang="en-US" sz="1500" b="1" kern="1200" dirty="0"/>
            <a:t>Backpack Leaders </a:t>
          </a:r>
          <a:br>
            <a:rPr lang="en-US" sz="1500" b="1" kern="1200" dirty="0"/>
          </a:br>
          <a:r>
            <a:rPr lang="en-US" sz="1500" b="1" kern="1200" dirty="0"/>
            <a:t>at your site</a:t>
          </a:r>
          <a:br>
            <a:rPr lang="en-US" sz="1400" kern="1200" dirty="0"/>
          </a:br>
          <a:endParaRPr lang="en-US" sz="1200" kern="1200" dirty="0"/>
        </a:p>
      </dsp:txBody>
      <dsp:txXfrm>
        <a:off x="2685709" y="501601"/>
        <a:ext cx="2065264" cy="749397"/>
      </dsp:txXfrm>
    </dsp:sp>
    <dsp:sp modelId="{7975FCF1-D7AB-4FB9-AF59-B18FDA4FF9BE}">
      <dsp:nvSpPr>
        <dsp:cNvPr id="0" name=""/>
        <dsp:cNvSpPr/>
      </dsp:nvSpPr>
      <dsp:spPr>
        <a:xfrm rot="18771897">
          <a:off x="4625367" y="494074"/>
          <a:ext cx="931555" cy="81658"/>
        </a:xfrm>
        <a:custGeom>
          <a:avLst/>
          <a:gdLst/>
          <a:ahLst/>
          <a:cxnLst/>
          <a:rect l="0" t="0" r="0" b="0"/>
          <a:pathLst>
            <a:path>
              <a:moveTo>
                <a:pt x="0" y="40829"/>
              </a:moveTo>
              <a:lnTo>
                <a:pt x="931555" y="408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067855" y="511615"/>
        <a:ext cx="46577" cy="46577"/>
      </dsp:txXfrm>
    </dsp:sp>
    <dsp:sp modelId="{CB1ADAD8-659E-409C-B58B-27FB9667F245}">
      <dsp:nvSpPr>
        <dsp:cNvPr id="0" name=""/>
        <dsp:cNvSpPr/>
      </dsp:nvSpPr>
      <dsp:spPr>
        <a:xfrm>
          <a:off x="5408000" y="1750"/>
          <a:ext cx="1590162" cy="3835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Other staff</a:t>
          </a:r>
        </a:p>
      </dsp:txBody>
      <dsp:txXfrm>
        <a:off x="5419233" y="12983"/>
        <a:ext cx="1567696" cy="361049"/>
      </dsp:txXfrm>
    </dsp:sp>
    <dsp:sp modelId="{8D9E3F2E-17C0-4E52-AE0C-803849A2BF9C}">
      <dsp:nvSpPr>
        <dsp:cNvPr id="0" name=""/>
        <dsp:cNvSpPr/>
      </dsp:nvSpPr>
      <dsp:spPr>
        <a:xfrm rot="1293910">
          <a:off x="4750350" y="961165"/>
          <a:ext cx="683940" cy="81658"/>
        </a:xfrm>
        <a:custGeom>
          <a:avLst/>
          <a:gdLst/>
          <a:ahLst/>
          <a:cxnLst/>
          <a:rect l="0" t="0" r="0" b="0"/>
          <a:pathLst>
            <a:path>
              <a:moveTo>
                <a:pt x="0" y="40829"/>
              </a:moveTo>
              <a:lnTo>
                <a:pt x="683940" y="408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075222" y="984895"/>
        <a:ext cx="34197" cy="34197"/>
      </dsp:txXfrm>
    </dsp:sp>
    <dsp:sp modelId="{8C57BDE0-3892-4270-BD29-E2676DBB1CAE}">
      <dsp:nvSpPr>
        <dsp:cNvPr id="0" name=""/>
        <dsp:cNvSpPr/>
      </dsp:nvSpPr>
      <dsp:spPr>
        <a:xfrm>
          <a:off x="5410353" y="504527"/>
          <a:ext cx="1590162" cy="1246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Volunteers (parents, community members, or student groups)</a:t>
          </a:r>
        </a:p>
      </dsp:txBody>
      <dsp:txXfrm>
        <a:off x="5446856" y="541030"/>
        <a:ext cx="1517156" cy="1173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768D6-5E98-40EA-BA39-9BAB78ED2E7A}">
      <dsp:nvSpPr>
        <dsp:cNvPr id="0" name=""/>
        <dsp:cNvSpPr/>
      </dsp:nvSpPr>
      <dsp:spPr>
        <a:xfrm rot="5400000">
          <a:off x="796741" y="1235173"/>
          <a:ext cx="1100887" cy="12533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92DE6-4B1B-4481-B137-C8F24470C22D}">
      <dsp:nvSpPr>
        <dsp:cNvPr id="0" name=""/>
        <dsp:cNvSpPr/>
      </dsp:nvSpPr>
      <dsp:spPr>
        <a:xfrm>
          <a:off x="630464" y="19007"/>
          <a:ext cx="1602465" cy="1288832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Identify children with need</a:t>
          </a:r>
        </a:p>
      </dsp:txBody>
      <dsp:txXfrm>
        <a:off x="693391" y="81934"/>
        <a:ext cx="1476611" cy="1162978"/>
      </dsp:txXfrm>
    </dsp:sp>
    <dsp:sp modelId="{96129416-AFF5-4173-B803-57758E3538C2}">
      <dsp:nvSpPr>
        <dsp:cNvPr id="0" name=""/>
        <dsp:cNvSpPr/>
      </dsp:nvSpPr>
      <dsp:spPr>
        <a:xfrm>
          <a:off x="2408649" y="152397"/>
          <a:ext cx="1791245" cy="104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  <a:t>Ask staff to help</a:t>
          </a: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 refer students in need: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 Teachers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 Cafeteria Staff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 Parent Liaisons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 School Nurse</a:t>
          </a:r>
        </a:p>
      </dsp:txBody>
      <dsp:txXfrm>
        <a:off x="2408649" y="152397"/>
        <a:ext cx="1791245" cy="1048464"/>
      </dsp:txXfrm>
    </dsp:sp>
    <dsp:sp modelId="{958C000E-B80C-4A8D-A358-D35D2C17C79D}">
      <dsp:nvSpPr>
        <dsp:cNvPr id="0" name=""/>
        <dsp:cNvSpPr/>
      </dsp:nvSpPr>
      <dsp:spPr>
        <a:xfrm rot="5400000">
          <a:off x="2393938" y="2720260"/>
          <a:ext cx="1100887" cy="12533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1E240-7A69-4A99-BEFB-46567A8D2441}">
      <dsp:nvSpPr>
        <dsp:cNvPr id="0" name=""/>
        <dsp:cNvSpPr/>
      </dsp:nvSpPr>
      <dsp:spPr>
        <a:xfrm>
          <a:off x="2213223" y="1503186"/>
          <a:ext cx="1631338" cy="129064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Submit your </a:t>
          </a:r>
          <a:br>
            <a:rPr lang="en-US" sz="14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Student List </a:t>
          </a:r>
          <a:br>
            <a:rPr lang="en-US" sz="14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to your</a:t>
          </a:r>
          <a:br>
            <a:rPr lang="en-US" sz="14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 CN Specialist</a:t>
          </a:r>
        </a:p>
      </dsp:txBody>
      <dsp:txXfrm>
        <a:off x="2276239" y="1566202"/>
        <a:ext cx="1505306" cy="1164616"/>
      </dsp:txXfrm>
    </dsp:sp>
    <dsp:sp modelId="{53425984-F8BF-4B11-BC6F-B1C0497EB0F9}">
      <dsp:nvSpPr>
        <dsp:cNvPr id="0" name=""/>
        <dsp:cNvSpPr/>
      </dsp:nvSpPr>
      <dsp:spPr>
        <a:xfrm>
          <a:off x="3847706" y="1435067"/>
          <a:ext cx="2355425" cy="135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  Submit your list </a:t>
          </a:r>
          <a:b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  <a:t>2 weeks </a:t>
          </a: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prior to </a:t>
          </a:r>
          <a:b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your start date.</a:t>
          </a:r>
          <a:br>
            <a:rPr lang="en-US" sz="12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br>
            <a:rPr lang="en-US" sz="12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We will send </a:t>
          </a:r>
          <a: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  <a:t>one </a:t>
          </a:r>
          <a:b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  <a:t>weekly backpack for </a:t>
          </a:r>
          <a:b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  <a:t>each child </a:t>
          </a: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on your list. </a:t>
          </a:r>
          <a:endParaRPr lang="en-US" sz="1300" kern="1200" dirty="0"/>
        </a:p>
      </dsp:txBody>
      <dsp:txXfrm>
        <a:off x="3847706" y="1435067"/>
        <a:ext cx="2355425" cy="1351680"/>
      </dsp:txXfrm>
    </dsp:sp>
    <dsp:sp modelId="{4A45FE99-8BF0-4341-BD02-D249ED36330B}">
      <dsp:nvSpPr>
        <dsp:cNvPr id="0" name=""/>
        <dsp:cNvSpPr/>
      </dsp:nvSpPr>
      <dsp:spPr>
        <a:xfrm>
          <a:off x="3803137" y="2931728"/>
          <a:ext cx="1631487" cy="129108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Helvetica" panose="020B0604020202020204" pitchFamily="34" charset="0"/>
              <a:cs typeface="Helvetica" panose="020B0604020202020204" pitchFamily="34" charset="0"/>
            </a:rPr>
            <a:t>Adjust your Student List, as needed</a:t>
          </a:r>
        </a:p>
      </dsp:txBody>
      <dsp:txXfrm>
        <a:off x="3866174" y="2994765"/>
        <a:ext cx="1505413" cy="1165015"/>
      </dsp:txXfrm>
    </dsp:sp>
    <dsp:sp modelId="{88B186EF-3CD7-424A-8A93-1347266BC286}">
      <dsp:nvSpPr>
        <dsp:cNvPr id="0" name=""/>
        <dsp:cNvSpPr/>
      </dsp:nvSpPr>
      <dsp:spPr>
        <a:xfrm>
          <a:off x="5459832" y="3135089"/>
          <a:ext cx="2765839" cy="104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  You may add, remove, and </a:t>
          </a:r>
          <a:b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substitute students on your list throughout the year.</a:t>
          </a:r>
          <a:b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b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  <a:t>Inform your CN Specialist</a:t>
          </a:r>
          <a:b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  <a:t>if you need a change </a:t>
          </a:r>
          <a:br>
            <a:rPr lang="en-US" sz="13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300" b="0" kern="1200" dirty="0">
              <a:latin typeface="Helvetica" panose="020B0604020202020204" pitchFamily="34" charset="0"/>
              <a:cs typeface="Helvetica" panose="020B0604020202020204" pitchFamily="34" charset="0"/>
            </a:rPr>
            <a:t>in</a:t>
          </a: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 your order quantity.</a:t>
          </a:r>
        </a:p>
      </dsp:txBody>
      <dsp:txXfrm>
        <a:off x="5459832" y="3135089"/>
        <a:ext cx="2765839" cy="1048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6BB66D7-906F-4123-B705-F5437291CD8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55F6077-7AF1-442C-A6B9-B63F2C5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2CE29A1-2B96-4FC9-8496-D79FBC35A7C2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22A2297-2092-491B-9B0F-9F44375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A2297-2092-491B-9B0F-9F44375031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0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2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5800" y="304800"/>
            <a:ext cx="304800" cy="304800"/>
          </a:xfrm>
          <a:prstGeom prst="rect">
            <a:avLst/>
          </a:prstGeom>
          <a:solidFill>
            <a:srgbClr val="E97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143000"/>
            <a:ext cx="304800" cy="152400"/>
          </a:xfrm>
          <a:prstGeom prst="rect">
            <a:avLst/>
          </a:prstGeom>
          <a:solidFill>
            <a:srgbClr val="E97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685800" y="304800"/>
            <a:ext cx="7924800" cy="990600"/>
          </a:xfrm>
          <a:prstGeom prst="roundRect">
            <a:avLst>
              <a:gd name="adj" fmla="val 16667"/>
            </a:avLst>
          </a:prstGeom>
          <a:solidFill>
            <a:srgbClr val="E979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4190999"/>
          </a:xfrm>
        </p:spPr>
        <p:txBody>
          <a:bodyPr/>
          <a:lstStyle>
            <a:lvl1pPr>
              <a:defRPr baseline="0">
                <a:solidFill>
                  <a:srgbClr val="53682B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82" y="5182775"/>
            <a:ext cx="2062283" cy="15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3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7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1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5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FB70-0E85-432E-ADF2-29B64F89DEFC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_OQO1SoBPUM" TargetMode="External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davis@stmarysfoodbank.org" TargetMode="External"/><Relationship Id="rId2" Type="http://schemas.openxmlformats.org/officeDocument/2006/relationships/hyperlink" Target="mailto:drobinson@stmarysfoodbank.or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hyperlink" Target="mailto:tlmasias@firstfoodbank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3540" y="3602038"/>
            <a:ext cx="6858000" cy="165576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St. Mary’s Food Bank Alliance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Training Guide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6477000"/>
            <a:ext cx="182880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/>
              <a:t>Last Updated:01/22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C58AAC3-460F-470D-8052-45C07001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40" y="1595"/>
            <a:ext cx="1470582" cy="91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C6D7635-988F-4CF2-A255-E38743596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A2DCB97-96B6-4083-9C4A-3DCD79A4F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The Backpack Program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120B19-E157-489C-8978-59CA39B1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235" y="4800600"/>
            <a:ext cx="1688738" cy="1450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7202B2-F40F-4094-9DFF-85FB50C819B1}"/>
              </a:ext>
            </a:extLst>
          </p:cNvPr>
          <p:cNvSpPr/>
          <p:nvPr/>
        </p:nvSpPr>
        <p:spPr>
          <a:xfrm>
            <a:off x="7086600" y="5447211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Backpack Deliveries (Part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6019799" cy="51816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Upon Arrival: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Inspect all product you receive to ensure: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Food is labeled and does not have: Swollen ends, leaks, seal problems, lids that are popped, major dents, or rust. </a:t>
            </a:r>
          </a:p>
          <a:p>
            <a:r>
              <a:rPr lang="en-US" dirty="0">
                <a:solidFill>
                  <a:schemeClr val="tx1"/>
                </a:solidFill>
              </a:rPr>
              <a:t>The quantity ordered matches the amount received. </a:t>
            </a:r>
          </a:p>
          <a:p>
            <a:r>
              <a:rPr lang="en-US" dirty="0">
                <a:solidFill>
                  <a:schemeClr val="tx1"/>
                </a:solidFill>
              </a:rPr>
              <a:t>Driver will ask for a signature to ensure delivery has been made.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Notify your CN specialist if any contents are damages upon arrival. Please save the item damaged, so we can further investigate the source of damage. 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When in doubt, don’t give out!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  <p:pic>
        <p:nvPicPr>
          <p:cNvPr id="5" name="Picture 2" descr="Image result for to do list clip art">
            <a:extLst>
              <a:ext uri="{FF2B5EF4-FFF2-40B4-BE49-F238E27FC236}">
                <a16:creationId xmlns:a16="http://schemas.microsoft.com/office/drawing/2014/main" id="{4B78E4A1-AA58-4678-BA19-C209258D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062">
            <a:off x="6566589" y="2702022"/>
            <a:ext cx="2023781" cy="17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BCE94-17E4-4452-B36B-E9DD5012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0998"/>
            <a:ext cx="7772400" cy="838201"/>
          </a:xfrm>
        </p:spPr>
        <p:txBody>
          <a:bodyPr>
            <a:normAutofit/>
          </a:bodyPr>
          <a:lstStyle/>
          <a:p>
            <a:r>
              <a:rPr lang="en-US" dirty="0"/>
              <a:t>Backpack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2CD0F-0846-47AB-8BD4-EE12BE0A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77" y="1371600"/>
            <a:ext cx="7531223" cy="1105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Backpacks will arrive in cardboard boxes: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3 backpack bags are inside each box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A 4 x 4 ft pallet holds 120 backpacks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0A6A1-76E4-4221-B608-1218B59B789B}"/>
              </a:ext>
            </a:extLst>
          </p:cNvPr>
          <p:cNvSpPr/>
          <p:nvPr/>
        </p:nvSpPr>
        <p:spPr>
          <a:xfrm>
            <a:off x="7105834" y="5447211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DDCC9-79D0-4149-9188-26F3C8251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7500" y="1583703"/>
            <a:ext cx="1567175" cy="1258301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BB9F63-3A19-45D2-8C88-6CA5E5AE2C81}"/>
              </a:ext>
            </a:extLst>
          </p:cNvPr>
          <p:cNvSpPr txBox="1"/>
          <p:nvPr/>
        </p:nvSpPr>
        <p:spPr>
          <a:xfrm>
            <a:off x="1074656" y="2689692"/>
            <a:ext cx="5783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Suggested storage areas include:</a:t>
            </a:r>
            <a:endParaRPr lang="en-US" sz="160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CF97D9-6747-4E4A-9422-53555CBE0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070" y="3269342"/>
            <a:ext cx="1428155" cy="21778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48D103-209A-4CDA-AAD2-9A9446A0F13C}"/>
              </a:ext>
            </a:extLst>
          </p:cNvPr>
          <p:cNvSpPr txBox="1"/>
          <p:nvPr/>
        </p:nvSpPr>
        <p:spPr>
          <a:xfrm>
            <a:off x="2658356" y="3269342"/>
            <a:ext cx="4119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On shelves in a storage closet, empty classroom, or the cafeteria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4BD087-FD0C-4E06-B67A-B18DBF80B4FB}"/>
              </a:ext>
            </a:extLst>
          </p:cNvPr>
          <p:cNvSpPr txBox="1"/>
          <p:nvPr/>
        </p:nvSpPr>
        <p:spPr>
          <a:xfrm>
            <a:off x="6999400" y="3108191"/>
            <a:ext cx="167640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Storage Requirements:</a:t>
            </a:r>
            <a:b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At room temperature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Secure, clean, dry area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6 in. off the floor and 4 in. from the wall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Enough space to organize and navigate safely</a:t>
            </a:r>
          </a:p>
        </p:txBody>
      </p:sp>
      <p:pic>
        <p:nvPicPr>
          <p:cNvPr id="14" name="Graphic 13" descr="Paperclip">
            <a:extLst>
              <a:ext uri="{FF2B5EF4-FFF2-40B4-BE49-F238E27FC236}">
                <a16:creationId xmlns:a16="http://schemas.microsoft.com/office/drawing/2014/main" id="{D4D95323-BA20-488C-857D-68D2A9418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0" y="3269342"/>
            <a:ext cx="532614" cy="5196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2B7004-9522-4BF9-AAC4-69F15CEB9828}"/>
              </a:ext>
            </a:extLst>
          </p:cNvPr>
          <p:cNvSpPr txBox="1"/>
          <p:nvPr/>
        </p:nvSpPr>
        <p:spPr>
          <a:xfrm>
            <a:off x="2738486" y="3940404"/>
            <a:ext cx="3803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On pallets, in a warehouse or multi-purpose space</a:t>
            </a:r>
          </a:p>
        </p:txBody>
      </p:sp>
      <p:pic>
        <p:nvPicPr>
          <p:cNvPr id="19" name="Picture 2" descr="Clipart Pallet | Free Images at Clker.com - vector clip art online ...">
            <a:extLst>
              <a:ext uri="{FF2B5EF4-FFF2-40B4-BE49-F238E27FC236}">
                <a16:creationId xmlns:a16="http://schemas.microsoft.com/office/drawing/2014/main" id="{79D4597D-E163-41F7-BB83-12998E397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 bwMode="auto">
          <a:xfrm>
            <a:off x="4572000" y="4876799"/>
            <a:ext cx="1715678" cy="1344891"/>
          </a:xfrm>
          <a:prstGeom prst="snip2DiagRect">
            <a:avLst>
              <a:gd name="adj1" fmla="val 0"/>
              <a:gd name="adj2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9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81F4E-8D4B-49CE-B03F-2EA750607A36}"/>
              </a:ext>
            </a:extLst>
          </p:cNvPr>
          <p:cNvSpPr/>
          <p:nvPr/>
        </p:nvSpPr>
        <p:spPr>
          <a:xfrm>
            <a:off x="6655323" y="6372519"/>
            <a:ext cx="2488677" cy="401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 backpacks in 12 boxes, stacked on a labeled crate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54EEA-C1EF-4814-8EFE-E73AED0F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Inventory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39B59-ECC9-4E0F-B3C1-2F771C92399B}"/>
              </a:ext>
            </a:extLst>
          </p:cNvPr>
          <p:cNvSpPr txBox="1"/>
          <p:nvPr/>
        </p:nvSpPr>
        <p:spPr>
          <a:xfrm>
            <a:off x="1040335" y="1508288"/>
            <a:ext cx="5096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receive more than 1 week of backpacks </a:t>
            </a:r>
            <a:b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a time, </a:t>
            </a:r>
            <a:r>
              <a:rPr lang="en-US" sz="1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sort &amp; label boxes </a:t>
            </a: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menu type</a:t>
            </a:r>
            <a:endParaRPr lang="en-US" sz="105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572C0-9D17-485C-88AD-734DFD0DAC24}"/>
              </a:ext>
            </a:extLst>
          </p:cNvPr>
          <p:cNvSpPr txBox="1"/>
          <p:nvPr/>
        </p:nvSpPr>
        <p:spPr>
          <a:xfrm>
            <a:off x="923828" y="2089821"/>
            <a:ext cx="5514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 are </a:t>
            </a:r>
            <a:r>
              <a:rPr lang="en-US" sz="1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backpack menus,</a:t>
            </a: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distinguished by: </a:t>
            </a:r>
            <a:r>
              <a:rPr lang="en-US" sz="1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menu 1, 2, 3, and 4 stickers on boxes</a:t>
            </a:r>
            <a:endParaRPr lang="en-US" sz="1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E27B253-A68C-4A17-9716-6F7C734B8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76"/>
          <a:stretch/>
        </p:blipFill>
        <p:spPr>
          <a:xfrm>
            <a:off x="6253356" y="1366888"/>
            <a:ext cx="2570133" cy="4974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370BF3-7B47-4624-A488-3983018964D4}"/>
              </a:ext>
            </a:extLst>
          </p:cNvPr>
          <p:cNvSpPr txBox="1"/>
          <p:nvPr/>
        </p:nvSpPr>
        <p:spPr>
          <a:xfrm>
            <a:off x="1168923" y="2988297"/>
            <a:ext cx="51753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Look at boxes to see what number they are labeled with.  Separate boxes in your storage area.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Each week you will give out one menu type.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have bags leftover, let your CN Specialist know to reduce your next delivery.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are a rural site, you are required to complete Link2Feed training to track numbers distributed to help manage inventory levels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you receive a new delivery, keep your existing inventory in the front so that it is </a:t>
            </a:r>
            <a:br>
              <a:rPr lang="en-US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given out first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4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4EEA-C1EF-4814-8EFE-E73AED0F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Safety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81F4E-8D4B-49CE-B03F-2EA750607A36}"/>
              </a:ext>
            </a:extLst>
          </p:cNvPr>
          <p:cNvSpPr/>
          <p:nvPr/>
        </p:nvSpPr>
        <p:spPr>
          <a:xfrm>
            <a:off x="7010400" y="5410200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DAFBF1-1E82-4071-AEC1-4C6D0058D31A}"/>
              </a:ext>
            </a:extLst>
          </p:cNvPr>
          <p:cNvSpPr txBox="1">
            <a:spLocks/>
          </p:cNvSpPr>
          <p:nvPr/>
        </p:nvSpPr>
        <p:spPr>
          <a:xfrm>
            <a:off x="5388746" y="1589102"/>
            <a:ext cx="3526654" cy="511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53682B"/>
                </a:solidFill>
                <a:latin typeface="Helvetica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9437F-CBD6-494B-8E6D-924E96B25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668" y="1371601"/>
            <a:ext cx="7525732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Verify product quality when you receive your delivery, and when you distribute backpacks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E301F-72B1-4107-BC69-779B33358785}"/>
              </a:ext>
            </a:extLst>
          </p:cNvPr>
          <p:cNvSpPr txBox="1"/>
          <p:nvPr/>
        </p:nvSpPr>
        <p:spPr>
          <a:xfrm>
            <a:off x="914400" y="2438402"/>
            <a:ext cx="594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If you or families are concerned about any items, set them aside and send a picture to your CN Specialist.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B6E6D-2583-474D-BBB2-672FE1C28203}"/>
              </a:ext>
            </a:extLst>
          </p:cNvPr>
          <p:cNvSpPr txBox="1"/>
          <p:nvPr/>
        </p:nvSpPr>
        <p:spPr>
          <a:xfrm>
            <a:off x="2328421" y="3505203"/>
            <a:ext cx="4015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Each month, inspect your storage area for any signs of pests.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A6FB6-CA86-4B19-9BFA-975B328C499C}"/>
              </a:ext>
            </a:extLst>
          </p:cNvPr>
          <p:cNvSpPr txBox="1"/>
          <p:nvPr/>
        </p:nvSpPr>
        <p:spPr>
          <a:xfrm>
            <a:off x="2177592" y="4722828"/>
            <a:ext cx="46804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At least 1 person at your site must </a:t>
            </a:r>
            <a:b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have a Food Handler’s card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or internal Food Bank Food Safety training </a:t>
            </a:r>
            <a:b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Your CN Specialist can help you fulfill this requirement.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920AEB-B9C1-4240-B0A9-5AF3B520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2" y="3754522"/>
            <a:ext cx="1427549" cy="1112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7D0A84-CB33-4BA6-8148-2435DBA9AE82}"/>
              </a:ext>
            </a:extLst>
          </p:cNvPr>
          <p:cNvSpPr txBox="1"/>
          <p:nvPr/>
        </p:nvSpPr>
        <p:spPr>
          <a:xfrm>
            <a:off x="7010400" y="2740893"/>
            <a:ext cx="17848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Note: 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Backpack items are</a:t>
            </a:r>
          </a:p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purchased (not donated) </a:t>
            </a:r>
          </a:p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to ensure quality and consistency.</a:t>
            </a:r>
          </a:p>
        </p:txBody>
      </p:sp>
      <p:pic>
        <p:nvPicPr>
          <p:cNvPr id="17" name="Picture 4" descr="Opened can | Public domain vectors">
            <a:extLst>
              <a:ext uri="{FF2B5EF4-FFF2-40B4-BE49-F238E27FC236}">
                <a16:creationId xmlns:a16="http://schemas.microsoft.com/office/drawing/2014/main" id="{0A00902A-E5C7-4ABA-AAB9-B7B3FD1E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611" flipH="1">
            <a:off x="6950551" y="4428777"/>
            <a:ext cx="1296926" cy="8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DD2A5-A95C-4E0A-A813-0D2FB2181C41}"/>
              </a:ext>
            </a:extLst>
          </p:cNvPr>
          <p:cNvSpPr/>
          <p:nvPr/>
        </p:nvSpPr>
        <p:spPr>
          <a:xfrm>
            <a:off x="7010400" y="5410200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Backpack Distribution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371437"/>
            <a:ext cx="7848600" cy="433416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spcBef>
                <a:spcPts val="500"/>
              </a:spcBef>
              <a:buClrTx/>
              <a:buNone/>
            </a:pP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57860" lvl="1" indent="-246380"/>
            <a:endParaRPr lang="en-US" sz="2400" dirty="0">
              <a:cs typeface="Calibri"/>
            </a:endParaRPr>
          </a:p>
          <a:p>
            <a:pPr marL="657860" lvl="1" indent="-246380"/>
            <a:endParaRPr lang="en-US" sz="2400" dirty="0">
              <a:cs typeface="Calibri"/>
            </a:endParaRPr>
          </a:p>
          <a:p>
            <a:pPr indent="-255905"/>
            <a:endParaRPr lang="en-US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AAAB2-D17B-4A88-9497-ACAE93C9C31B}"/>
              </a:ext>
            </a:extLst>
          </p:cNvPr>
          <p:cNvSpPr/>
          <p:nvPr/>
        </p:nvSpPr>
        <p:spPr>
          <a:xfrm>
            <a:off x="7748834" y="5535339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73F9CF-9BDD-4A63-AEEE-70ADE2EEA953}"/>
              </a:ext>
            </a:extLst>
          </p:cNvPr>
          <p:cNvSpPr/>
          <p:nvPr/>
        </p:nvSpPr>
        <p:spPr>
          <a:xfrm>
            <a:off x="8534399" y="5562600"/>
            <a:ext cx="477371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58595-3E32-4E16-ABDF-871A51CDF99C}"/>
              </a:ext>
            </a:extLst>
          </p:cNvPr>
          <p:cNvSpPr txBox="1"/>
          <p:nvPr/>
        </p:nvSpPr>
        <p:spPr>
          <a:xfrm>
            <a:off x="1319753" y="1725106"/>
            <a:ext cx="6909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Each child on your Student Backpack List should receive a backpack each week.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1AB9C-01EF-49F3-8B48-BDDF42F165C7}"/>
              </a:ext>
            </a:extLst>
          </p:cNvPr>
          <p:cNvSpPr txBox="1"/>
          <p:nvPr/>
        </p:nvSpPr>
        <p:spPr>
          <a:xfrm>
            <a:off x="1395166" y="2432992"/>
            <a:ext cx="6711885" cy="67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Determine a consistent day, time, place, and process for distribution (preferably toward the end of the week)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E2D74-3197-44CA-AB7D-0AC7E04DB88D}"/>
              </a:ext>
            </a:extLst>
          </p:cNvPr>
          <p:cNvSpPr txBox="1"/>
          <p:nvPr/>
        </p:nvSpPr>
        <p:spPr>
          <a:xfrm>
            <a:off x="4279769" y="3079323"/>
            <a:ext cx="4254630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Suggested processes include: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Delivering to the back of classrooms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Providing to students as they get on the bus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Asking students to pick up at the end of the day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Ask parents, staff, or student groups to assist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175E1A-AB3F-44A1-99AA-ACD2395B7999}"/>
              </a:ext>
            </a:extLst>
          </p:cNvPr>
          <p:cNvSpPr txBox="1"/>
          <p:nvPr/>
        </p:nvSpPr>
        <p:spPr>
          <a:xfrm>
            <a:off x="4590852" y="4525276"/>
            <a:ext cx="4081808" cy="531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Not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: 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make identifying announcements, or have children deliver directly to peers</a:t>
            </a:r>
          </a:p>
        </p:txBody>
      </p:sp>
      <p:pic>
        <p:nvPicPr>
          <p:cNvPr id="21" name="Picture 20" descr="Two people standing in a room&#10;&#10;Description automatically generated">
            <a:extLst>
              <a:ext uri="{FF2B5EF4-FFF2-40B4-BE49-F238E27FC236}">
                <a16:creationId xmlns:a16="http://schemas.microsoft.com/office/drawing/2014/main" id="{94D9FFFE-78A9-4881-8880-EEEE030CA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9172" r="39167"/>
          <a:stretch/>
        </p:blipFill>
        <p:spPr>
          <a:xfrm>
            <a:off x="1499171" y="3172681"/>
            <a:ext cx="2149002" cy="1693541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EE7DB8A-C2B3-40FB-A767-98CCED8DAC79}"/>
              </a:ext>
            </a:extLst>
          </p:cNvPr>
          <p:cNvSpPr txBox="1"/>
          <p:nvPr/>
        </p:nvSpPr>
        <p:spPr>
          <a:xfrm>
            <a:off x="1027523" y="5188865"/>
            <a:ext cx="7626284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Inform students of a “make-up” policy, in case they are absent. 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   For example: Students pick up bag on Monday in front office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   You may use marker to label make-up bags with student names, if you wish.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If you are doing home deliveries, or parents are coming to pick up bags you may ask your CN Specialist about distributing 2 bags every other week.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68AC15-A898-471E-AB45-42E0AA05100A}"/>
              </a:ext>
            </a:extLst>
          </p:cNvPr>
          <p:cNvSpPr/>
          <p:nvPr/>
        </p:nvSpPr>
        <p:spPr>
          <a:xfrm>
            <a:off x="7086600" y="5447211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Record Keeping - Weekly Tally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71599"/>
            <a:ext cx="5703217" cy="53685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You may use the </a:t>
            </a:r>
            <a:r>
              <a:rPr lang="en-US" sz="2000" b="1" dirty="0"/>
              <a:t>Weekly Tally Form </a:t>
            </a:r>
            <a:r>
              <a:rPr lang="en-US" sz="2000" dirty="0"/>
              <a:t>provided by your CN Specialist and mark off every bag given out, each week.</a:t>
            </a:r>
          </a:p>
          <a:p>
            <a:pPr marL="0" indent="0" algn="ctr">
              <a:buNone/>
            </a:pPr>
            <a:r>
              <a:rPr lang="en-US" sz="2000" dirty="0"/>
              <a:t>Or you may use Link2Feed, an electronic tally submission application</a:t>
            </a: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</a:rPr>
              <a:t>Below is an example tally form.  Note that: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000" dirty="0"/>
              <a:t>			</a:t>
            </a:r>
            <a:endParaRPr lang="en-US" sz="1400" dirty="0"/>
          </a:p>
          <a:p>
            <a:pPr marL="457200" lvl="1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  </a:t>
            </a:r>
            <a:endParaRPr lang="en-US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0F52E2-5242-45D2-B45C-3D20CEF0F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54333" t="27778" r="13167" b="44734"/>
          <a:stretch/>
        </p:blipFill>
        <p:spPr>
          <a:xfrm>
            <a:off x="1148384" y="3574746"/>
            <a:ext cx="4192932" cy="2611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3D35BB-95D1-4153-98C8-7774BE6FABD0}"/>
              </a:ext>
            </a:extLst>
          </p:cNvPr>
          <p:cNvCxnSpPr>
            <a:cxnSpLocks/>
          </p:cNvCxnSpPr>
          <p:nvPr/>
        </p:nvCxnSpPr>
        <p:spPr>
          <a:xfrm flipH="1">
            <a:off x="3357629" y="3534475"/>
            <a:ext cx="2730761" cy="93287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81871A-1AD0-4E2F-A66C-209D0F2933DB}"/>
              </a:ext>
            </a:extLst>
          </p:cNvPr>
          <p:cNvSpPr txBox="1"/>
          <p:nvPr/>
        </p:nvSpPr>
        <p:spPr>
          <a:xfrm>
            <a:off x="6166948" y="3568637"/>
            <a:ext cx="2367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They had 20 Backpacks still on hand from last week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A001A2-A2A9-49E9-A7F5-C0C410D6D20D}"/>
              </a:ext>
            </a:extLst>
          </p:cNvPr>
          <p:cNvCxnSpPr>
            <a:cxnSpLocks/>
          </p:cNvCxnSpPr>
          <p:nvPr/>
        </p:nvCxnSpPr>
        <p:spPr>
          <a:xfrm flipH="1">
            <a:off x="4110087" y="3861321"/>
            <a:ext cx="2356701" cy="76838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38EB7B-32DA-4DA8-8FDB-9ED0398B410A}"/>
              </a:ext>
            </a:extLst>
          </p:cNvPr>
          <p:cNvSpPr txBox="1"/>
          <p:nvPr/>
        </p:nvSpPr>
        <p:spPr>
          <a:xfrm>
            <a:off x="6088391" y="4323012"/>
            <a:ext cx="23674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They gave out 27 bags (this is the number they will record on their online 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75F31-7371-4229-BE91-AC8AA2B11EAC}"/>
              </a:ext>
            </a:extLst>
          </p:cNvPr>
          <p:cNvSpPr txBox="1"/>
          <p:nvPr/>
        </p:nvSpPr>
        <p:spPr>
          <a:xfrm>
            <a:off x="6088390" y="3067601"/>
            <a:ext cx="27384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The site received 60 Backpacks for that week</a:t>
            </a: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514992-3872-4811-ACBF-7C0E19E3031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903957" y="4692344"/>
            <a:ext cx="2184434" cy="99259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521A09-4D21-4E58-9C33-99EFFD7D831E}"/>
              </a:ext>
            </a:extLst>
          </p:cNvPr>
          <p:cNvSpPr txBox="1"/>
          <p:nvPr/>
        </p:nvSpPr>
        <p:spPr>
          <a:xfrm>
            <a:off x="6088390" y="5119350"/>
            <a:ext cx="23674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The site has extras left over. They need to ask their CN Specialist to decrease their orders.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00652C-38B5-41CB-B35F-2AD61AA7C6F1}"/>
              </a:ext>
            </a:extLst>
          </p:cNvPr>
          <p:cNvSpPr/>
          <p:nvPr/>
        </p:nvSpPr>
        <p:spPr>
          <a:xfrm>
            <a:off x="7239000" y="5334000"/>
            <a:ext cx="1600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C5EB6-F103-47B6-9E83-94EF7313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0480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Inventory &amp; Order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2E0AC-89E5-4B28-8A8A-26F1BD69E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71600"/>
            <a:ext cx="7239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>
              <a:buNone/>
              <a:tabLst>
                <a:tab pos="457200" algn="l"/>
              </a:tabLst>
            </a:pPr>
            <a:r>
              <a:rPr lang="en-US" sz="2400" dirty="0"/>
              <a:t>We provide exactly the number of backpacks you should need to last you until your next delivery.</a:t>
            </a:r>
            <a:br>
              <a:rPr lang="en-US" sz="2000" dirty="0"/>
            </a:b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42DD5-4CF0-4C9E-BB19-6B4F218B25B3}"/>
              </a:ext>
            </a:extLst>
          </p:cNvPr>
          <p:cNvSpPr txBox="1"/>
          <p:nvPr/>
        </p:nvSpPr>
        <p:spPr>
          <a:xfrm>
            <a:off x="1295400" y="2461129"/>
            <a:ext cx="34085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If you find you have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inventory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building up, </a:t>
            </a:r>
            <a:r>
              <a:rPr lang="en-US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let us know as soon as possible.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b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Note: we do not take back extra inventory, but we can cancel future deliveries if given advanced notice.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B67ECF-89C6-4471-A1BC-E086C232D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13" t="35334" r="13864"/>
          <a:stretch/>
        </p:blipFill>
        <p:spPr>
          <a:xfrm>
            <a:off x="2133600" y="4667374"/>
            <a:ext cx="2200382" cy="180878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3952D5-C586-4D45-B86B-C1F16ADB1FAF}"/>
              </a:ext>
            </a:extLst>
          </p:cNvPr>
          <p:cNvSpPr txBox="1"/>
          <p:nvPr/>
        </p:nvSpPr>
        <p:spPr>
          <a:xfrm>
            <a:off x="5307290" y="2177592"/>
            <a:ext cx="268664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**Order in increments of 3</a:t>
            </a: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Orders are finalized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2 weeks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 advance, and usually cannot be adjusted after this point. </a:t>
            </a:r>
          </a:p>
          <a:p>
            <a:br>
              <a:rPr lang="en-US" sz="2000" dirty="0"/>
            </a:br>
            <a:r>
              <a:rPr lang="en-US" sz="1800" i="1" dirty="0"/>
              <a:t>Notify your CN Specialist at least 2 weeks ahead of any holidays or closures that may affect your delivery</a:t>
            </a:r>
          </a:p>
          <a:p>
            <a:r>
              <a:rPr lang="en-US" sz="1800" i="1" dirty="0"/>
              <a:t>or distribution.</a:t>
            </a:r>
            <a:endParaRPr lang="en-US" sz="1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9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C3FCF0-0107-4F5E-AF27-1C8D7D9B4D6F}"/>
              </a:ext>
            </a:extLst>
          </p:cNvPr>
          <p:cNvSpPr/>
          <p:nvPr/>
        </p:nvSpPr>
        <p:spPr>
          <a:xfrm>
            <a:off x="7086600" y="5447211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Backpack 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66887"/>
            <a:ext cx="7975076" cy="1357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en-US" sz="2000" dirty="0"/>
              <a:t>Please </a:t>
            </a:r>
            <a:r>
              <a:rPr lang="en-US" sz="2200" b="1" dirty="0"/>
              <a:t>break down </a:t>
            </a:r>
            <a:r>
              <a:rPr lang="en-US" sz="2000" dirty="0"/>
              <a:t>and </a:t>
            </a:r>
            <a:r>
              <a:rPr lang="en-US" sz="2200" b="1" dirty="0"/>
              <a:t>save </a:t>
            </a:r>
            <a:r>
              <a:rPr lang="en-US" sz="2000" dirty="0"/>
              <a:t>the cardboard boxes </a:t>
            </a:r>
            <a:br>
              <a:rPr lang="en-US" sz="2000" dirty="0"/>
            </a:br>
            <a:r>
              <a:rPr lang="en-US" sz="2000" dirty="0"/>
              <a:t>that hold backpack bags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9C08D-227E-4AC0-94B1-42A5735D3F98}"/>
              </a:ext>
            </a:extLst>
          </p:cNvPr>
          <p:cNvSpPr txBox="1"/>
          <p:nvPr/>
        </p:nvSpPr>
        <p:spPr>
          <a:xfrm>
            <a:off x="1480009" y="2158737"/>
            <a:ext cx="69287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St. Mary’s driver will pick up any boxes and pallets </a:t>
            </a:r>
            <a:b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your next delivery.</a:t>
            </a:r>
            <a:b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Keep boxes stacked </a:t>
            </a:r>
            <a:r>
              <a:rPr lang="en-US" sz="1600" u="sng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neatly</a:t>
            </a: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off the floor and away from moisture.</a:t>
            </a:r>
            <a:b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may put a note by them so they aren’t taken/thrown away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9332A-6FF7-4E21-8A40-80A187A39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556" t="4632" r="5556" b="12921"/>
          <a:stretch/>
        </p:blipFill>
        <p:spPr>
          <a:xfrm>
            <a:off x="1480009" y="3962399"/>
            <a:ext cx="2558591" cy="16812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F25D3B-F7D9-4232-8C89-B17E0CB535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6" t="14353" r="12570" b="-93"/>
          <a:stretch/>
        </p:blipFill>
        <p:spPr>
          <a:xfrm flipH="1">
            <a:off x="6476998" y="3978603"/>
            <a:ext cx="1931710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154482-6F88-4A32-9FCC-D2CC061A302A}"/>
              </a:ext>
            </a:extLst>
          </p:cNvPr>
          <p:cNvSpPr txBox="1"/>
          <p:nvPr/>
        </p:nvSpPr>
        <p:spPr>
          <a:xfrm>
            <a:off x="3110845" y="4074011"/>
            <a:ext cx="35727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  The label on a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      box of backpacks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                              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Flattened boxes,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neatly stacked 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on a pallet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2AAB1F-2367-41D0-BB6B-978ECABC9B55}"/>
              </a:ext>
            </a:extLst>
          </p:cNvPr>
          <p:cNvSpPr txBox="1"/>
          <p:nvPr/>
        </p:nvSpPr>
        <p:spPr>
          <a:xfrm>
            <a:off x="3110845" y="5643669"/>
            <a:ext cx="426091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For a quick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video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on how to break down a backpack box, visit: </a:t>
            </a:r>
            <a:r>
              <a:rPr lang="en-US" sz="1800" dirty="0">
                <a:hlinkClick r:id="rId6"/>
              </a:rPr>
              <a:t>https://www.youtube.com/watch?v=_OQO1SoBPUM</a:t>
            </a:r>
            <a:r>
              <a:rPr lang="en-US" sz="2000" dirty="0"/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01683A-EB16-4C15-96AE-20B3A57DFB5B}"/>
              </a:ext>
            </a:extLst>
          </p:cNvPr>
          <p:cNvSpPr/>
          <p:nvPr/>
        </p:nvSpPr>
        <p:spPr>
          <a:xfrm>
            <a:off x="7086600" y="5447211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Accessibility &amp;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71600"/>
            <a:ext cx="7843102" cy="259708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CN Specialist will complete at least one check in visit, in person or by phone, during the program</a:t>
            </a:r>
            <a:r>
              <a:rPr lang="en-US" sz="25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en-US" sz="25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25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Please let us know if you or the families you serve have </a:t>
            </a:r>
            <a:b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feedback or questions at any point.</a:t>
            </a:r>
            <a:b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St. Mary’s Food Bank is an equal opportunity provider.  </a:t>
            </a:r>
            <a:b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Backpacks must be accessible to eligible children </a:t>
            </a:r>
            <a:b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regardless of race, color, national origin, sex, age, or disability.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 us know if you need assistance making any accommodations</a:t>
            </a:r>
            <a:endParaRPr lang="en-US" sz="2700" dirty="0">
              <a:solidFill>
                <a:schemeClr val="tx1"/>
              </a:solidFill>
            </a:endParaRPr>
          </a:p>
          <a:p>
            <a:pPr lvl="1"/>
            <a:endParaRPr lang="en-US" sz="2700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3B24FB-C098-4091-A1FC-90FC1A21702A}"/>
              </a:ext>
            </a:extLst>
          </p:cNvPr>
          <p:cNvSpPr/>
          <p:nvPr/>
        </p:nvSpPr>
        <p:spPr>
          <a:xfrm flipH="1">
            <a:off x="9568205" y="2630078"/>
            <a:ext cx="94268" cy="392312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AE0543-660E-4FA5-A9DA-BB8859E69BE6}"/>
              </a:ext>
            </a:extLst>
          </p:cNvPr>
          <p:cNvSpPr txBox="1">
            <a:spLocks/>
          </p:cNvSpPr>
          <p:nvPr/>
        </p:nvSpPr>
        <p:spPr>
          <a:xfrm>
            <a:off x="5362431" y="1676400"/>
            <a:ext cx="3481318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53682B"/>
                </a:solidFill>
                <a:latin typeface="Helvetica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A group of people standing next to a person posing for a picture&#10;&#10;Description automatically generated">
            <a:extLst>
              <a:ext uri="{FF2B5EF4-FFF2-40B4-BE49-F238E27FC236}">
                <a16:creationId xmlns:a16="http://schemas.microsoft.com/office/drawing/2014/main" id="{C8D67657-97B9-42FC-B55B-1D3367516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3119" r="13502" b="23792"/>
          <a:stretch/>
        </p:blipFill>
        <p:spPr>
          <a:xfrm>
            <a:off x="6542203" y="1676398"/>
            <a:ext cx="2086654" cy="1945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880686-2795-45D4-8C1C-1F2219AB478E}"/>
              </a:ext>
            </a:extLst>
          </p:cNvPr>
          <p:cNvSpPr txBox="1"/>
          <p:nvPr/>
        </p:nvSpPr>
        <p:spPr>
          <a:xfrm>
            <a:off x="3007151" y="3780149"/>
            <a:ext cx="5326144" cy="2820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5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Due to budgetary constraints, St. Mary’s Food Bank may not be able to provide backpacks to all families who are referred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If your CN Specialist is not able to increase your order, they will help you start a Waiting List in case capacity becomes available.</a:t>
            </a:r>
          </a:p>
          <a:p>
            <a:pPr>
              <a:lnSpc>
                <a:spcPct val="120000"/>
              </a:lnSpc>
            </a:pPr>
            <a:r>
              <a:rPr lang="en-US" sz="15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program is donor and/or grant funded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SMFBA may occasionally request assistance with parent surveys to get program feedback for these funding sources 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A picture containing indoor, person, young, boy&#10;&#10;Description automatically generated">
            <a:extLst>
              <a:ext uri="{FF2B5EF4-FFF2-40B4-BE49-F238E27FC236}">
                <a16:creationId xmlns:a16="http://schemas.microsoft.com/office/drawing/2014/main" id="{664C3FB6-EBF5-4FBA-8C9C-C216238F2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9889" r="21534" b="20641"/>
          <a:stretch/>
        </p:blipFill>
        <p:spPr>
          <a:xfrm>
            <a:off x="1055802" y="4121085"/>
            <a:ext cx="1951349" cy="24321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FEC7-A087-4E3E-ABA6-4822EC01E337}"/>
              </a:ext>
            </a:extLst>
          </p:cNvPr>
          <p:cNvSpPr/>
          <p:nvPr/>
        </p:nvSpPr>
        <p:spPr>
          <a:xfrm>
            <a:off x="7086600" y="5447211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BACF0-BBD9-4E82-BC6C-B148A8B1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30" y="304800"/>
            <a:ext cx="758227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Corrective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9AD1-ECC8-4F95-9E13-E01B221E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130" y="1540276"/>
            <a:ext cx="7848600" cy="513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Corrective Action may be necessary to address issues that aren’t in compliance with the program.  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issues needing to be addressed will be communicated in writing within seven business days.</a:t>
            </a:r>
            <a:endParaRPr lang="en-US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Sites must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abide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by the policies, procedures, and record keeping requirements of SMFBA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correct the needed deficiencies to bring site into compliance 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Termination &amp; Grievance Policy will be enacted if deficiencies are not corrected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9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41811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Helvetica" panose="020B0604020202020204" pitchFamily="34" charset="0"/>
              </a:rPr>
              <a:t>What is the Backpack Program?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216" y="2012625"/>
            <a:ext cx="7269833" cy="3473776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  <a:t>St. Mary’s Food Bank Alliance works with </a:t>
            </a:r>
            <a:b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  <a:t>Program Partners in the community to provide </a:t>
            </a:r>
            <a:b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  <a:t>non-perishable goods to families who might </a:t>
            </a:r>
            <a:b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  <a:t>miss meals on the weekend.</a:t>
            </a:r>
            <a:b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</a:br>
            <a:endParaRPr lang="en-US" sz="2400" b="1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marL="109728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  <a:t>The Backpack Program can fill a gap </a:t>
            </a:r>
            <a:b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  <a:t>for families who do not have access to </a:t>
            </a:r>
            <a:b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cs typeface="Helvetica" panose="020B0604020202020204" pitchFamily="34" charset="0"/>
              </a:rPr>
              <a:t>other forms of food assistance.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1E7222-32D5-43D5-969B-273CE645B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4930219"/>
            <a:ext cx="1780895" cy="15859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FEC7-A087-4E3E-ABA6-4822EC01E337}"/>
              </a:ext>
            </a:extLst>
          </p:cNvPr>
          <p:cNvSpPr/>
          <p:nvPr/>
        </p:nvSpPr>
        <p:spPr>
          <a:xfrm>
            <a:off x="7086600" y="5447211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BACF0-BBD9-4E82-BC6C-B148A8B1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30" y="304800"/>
            <a:ext cx="7582270" cy="914400"/>
          </a:xfrm>
        </p:spPr>
        <p:txBody>
          <a:bodyPr>
            <a:normAutofit/>
          </a:bodyPr>
          <a:lstStyle/>
          <a:p>
            <a:pPr algn="ctr"/>
            <a:r>
              <a:rPr lang="en-US" sz="3900" dirty="0"/>
              <a:t>Link2Feed Software (Rural Sites)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9AD1-ECC8-4F95-9E13-E01B221E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130" y="1540276"/>
            <a:ext cx="7848600" cy="5137250"/>
          </a:xfrm>
        </p:spPr>
        <p:txBody>
          <a:bodyPr>
            <a:normAutofit fontScale="92500" lnSpcReduction="10000"/>
          </a:bodyPr>
          <a:lstStyle/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All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rural sites must complete and implement Link2Feed training for prior to receiving product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numbers must be reported weekly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numbers help us – </a:t>
            </a:r>
          </a:p>
          <a:p>
            <a:pPr marL="457200" lvl="1" indent="2286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proper ordering levels</a:t>
            </a:r>
          </a:p>
          <a:p>
            <a:pPr marL="457200" lvl="1" indent="228600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excess inventory</a:t>
            </a:r>
          </a:p>
          <a:p>
            <a:pPr marL="457200" lvl="1" indent="2286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 unnecessary deliveries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If no distribution numbers are submitted weekly via Link2Feed it is assumed that no product was distributed by your site and your subsequent order will be cancelled</a:t>
            </a:r>
            <a:r>
              <a:rPr lang="en-US" i="1" dirty="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until numbers are reported</a:t>
            </a:r>
            <a:r>
              <a:rPr lang="en-US" i="1" dirty="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   </a:t>
            </a:r>
            <a:endParaRPr lang="en-US" dirty="0"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39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295400"/>
            <a:ext cx="4495801" cy="52658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>
                <a:cs typeface="Helvetica" panose="020B0604020202020204" pitchFamily="34" charset="0"/>
              </a:rPr>
              <a:t>Child Nutrition Program Specialists </a:t>
            </a:r>
          </a:p>
          <a:p>
            <a:pPr marL="457200" lvl="1" indent="0">
              <a:buNone/>
            </a:pP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David Robinson (Northern Arizona)</a:t>
            </a:r>
          </a:p>
          <a:p>
            <a:pPr marL="457200" lvl="1" indent="0">
              <a:buNone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drobinson@stmarysfoodbank.org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	Cell: 480-298-0689</a:t>
            </a:r>
          </a:p>
          <a:p>
            <a:pPr marL="457200" lvl="1" indent="0">
              <a:buNone/>
            </a:pP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Cinee Davis (Phoenix Area)</a:t>
            </a:r>
          </a:p>
          <a:p>
            <a:pPr marL="914400" lvl="2" indent="0">
              <a:buNone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cdavis@stmarysfoodbank.org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914400" lvl="2" indent="0">
              <a:buNone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Direct: 602-343-3154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>
              <a:buNone/>
            </a:pPr>
            <a:endParaRPr lang="en-US" sz="1000" b="1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cs typeface="Helvetica" panose="020B0604020202020204" pitchFamily="34" charset="0"/>
              </a:rPr>
              <a:t>Food and Nutrition Program Manager</a:t>
            </a:r>
          </a:p>
          <a:p>
            <a:pPr marL="457200" lvl="1" indent="0">
              <a:buNone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Terra Masias</a:t>
            </a:r>
          </a:p>
          <a:p>
            <a:pPr marL="914400" lvl="2" indent="0">
              <a:buNone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tlmasias@stmarysfoodbank.org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Direct: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602-343-3124,  </a:t>
            </a:r>
          </a:p>
          <a:p>
            <a:pPr marL="914400" lvl="2" indent="0"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Cell: 602-695-5925</a:t>
            </a:r>
          </a:p>
          <a:p>
            <a:pPr marL="0" lvl="2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2" indent="0"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Child Nutrition Fax: 480-780-3715</a:t>
            </a:r>
          </a:p>
          <a:p>
            <a:pPr marL="0" lvl="2" indent="0">
              <a:buNone/>
            </a:pPr>
            <a:b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600" b="1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2" indent="0" algn="ctr">
              <a:buNone/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Thank you for your partnership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8" descr="Image result for clipart backpack">
            <a:extLst>
              <a:ext uri="{FF2B5EF4-FFF2-40B4-BE49-F238E27FC236}">
                <a16:creationId xmlns:a16="http://schemas.microsoft.com/office/drawing/2014/main" id="{1AE236AD-229B-4F18-93D2-6DDEAF55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77" y="3572759"/>
            <a:ext cx="2163503" cy="31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20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Helvetica" panose="020B0604020202020204" pitchFamily="34" charset="0"/>
              </a:rPr>
              <a:t>What is a Backpack?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620000" cy="45720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en-US" sz="2400" dirty="0">
                <a:cs typeface="Helvetica" panose="020B0604020202020204" pitchFamily="34" charset="0"/>
              </a:rPr>
              <a:t>Backpacks are durable, white plastic bags of </a:t>
            </a:r>
            <a:br>
              <a:rPr lang="en-US" sz="2400" dirty="0">
                <a:cs typeface="Helvetica" panose="020B0604020202020204" pitchFamily="34" charset="0"/>
              </a:rPr>
            </a:br>
            <a:r>
              <a:rPr lang="en-US" sz="2400" dirty="0">
                <a:cs typeface="Helvetica" panose="020B0604020202020204" pitchFamily="34" charset="0"/>
              </a:rPr>
              <a:t>non-perishable foods that will supplement </a:t>
            </a:r>
            <a:br>
              <a:rPr lang="en-US" sz="2400" dirty="0">
                <a:cs typeface="Helvetica" panose="020B0604020202020204" pitchFamily="34" charset="0"/>
              </a:rPr>
            </a:br>
            <a:r>
              <a:rPr lang="en-US" sz="2400" dirty="0">
                <a:cs typeface="Helvetica" panose="020B0604020202020204" pitchFamily="34" charset="0"/>
              </a:rPr>
              <a:t>a family’s weekend meals.    </a:t>
            </a:r>
            <a:endParaRPr lang="en-US" sz="1050" dirty="0">
              <a:cs typeface="Helvetica" panose="020B0604020202020204" pitchFamily="34" charset="0"/>
            </a:endParaRPr>
          </a:p>
          <a:p>
            <a:pPr marL="109728" indent="0">
              <a:buNone/>
            </a:pPr>
            <a:r>
              <a:rPr lang="en-US" sz="2200" b="1" u="sng" dirty="0">
                <a:solidFill>
                  <a:schemeClr val="tx1"/>
                </a:solidFill>
                <a:cs typeface="Helvetica" panose="020B0604020202020204" pitchFamily="34" charset="0"/>
              </a:rPr>
              <a:t>Backpacks</a:t>
            </a:r>
            <a:r>
              <a:rPr lang="en-US" sz="2200" b="1" dirty="0">
                <a:solidFill>
                  <a:schemeClr val="tx1"/>
                </a:solidFill>
                <a:cs typeface="Helvetica" panose="020B0604020202020204" pitchFamily="34" charset="0"/>
              </a:rPr>
              <a:t>:</a:t>
            </a:r>
          </a:p>
          <a:p>
            <a:pPr marL="109728" indent="0">
              <a:lnSpc>
                <a:spcPct val="100000"/>
              </a:lnSpc>
              <a:buNone/>
            </a:pPr>
            <a:endParaRPr lang="en-US" sz="2200" b="1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Weigh about 10lbs and have a value </a:t>
            </a:r>
          </a:p>
          <a:p>
            <a:pPr marL="411480" lvl="1" indent="0">
              <a:lnSpc>
                <a:spcPct val="100000"/>
              </a:lnSpc>
              <a:buNone/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   of approximately $8 each.</a:t>
            </a:r>
          </a:p>
          <a:p>
            <a:pPr marL="411480" lvl="1" indent="0">
              <a:lnSpc>
                <a:spcPct val="100000"/>
              </a:lnSpc>
              <a:buNone/>
            </a:pPr>
            <a:endParaRPr lang="en-US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Contain 9 retail size food items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  (peanut butter, pasta, beans, rice, etc.) </a:t>
            </a:r>
          </a:p>
          <a:p>
            <a:pPr marL="411480" lvl="1" indent="0">
              <a:lnSpc>
                <a:spcPct val="100000"/>
              </a:lnSpc>
              <a:buNone/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   from four rotating menus.</a:t>
            </a:r>
          </a:p>
          <a:p>
            <a:pPr marL="411480" lvl="1" indent="0">
              <a:lnSpc>
                <a:spcPct val="100000"/>
              </a:lnSpc>
              <a:buNone/>
            </a:pPr>
            <a:endParaRPr lang="en-US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May offer families the chance to </a:t>
            </a:r>
            <a:b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cook and dine together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7A5AD-70CB-4B6A-91E6-E9E1EFE476AD}"/>
              </a:ext>
            </a:extLst>
          </p:cNvPr>
          <p:cNvSpPr/>
          <p:nvPr/>
        </p:nvSpPr>
        <p:spPr>
          <a:xfrm>
            <a:off x="7010400" y="5410200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indoor, food, table&#10;&#10;Description automatically generated">
            <a:extLst>
              <a:ext uri="{FF2B5EF4-FFF2-40B4-BE49-F238E27FC236}">
                <a16:creationId xmlns:a16="http://schemas.microsoft.com/office/drawing/2014/main" id="{AB6E95B8-C699-43AC-8CCC-9DE1F38B7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28" y="3180293"/>
            <a:ext cx="2341897" cy="1447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A can of food&#10;&#10;Description automatically generated">
            <a:extLst>
              <a:ext uri="{FF2B5EF4-FFF2-40B4-BE49-F238E27FC236}">
                <a16:creationId xmlns:a16="http://schemas.microsoft.com/office/drawing/2014/main" id="{D90DFCBC-E90C-4954-984F-FEBAAC910A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/>
          <a:stretch/>
        </p:blipFill>
        <p:spPr>
          <a:xfrm>
            <a:off x="6402628" y="5230949"/>
            <a:ext cx="2341897" cy="1083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B4EFDD-BFC3-4C40-B6F5-C10005310ACE}"/>
              </a:ext>
            </a:extLst>
          </p:cNvPr>
          <p:cNvSpPr/>
          <p:nvPr/>
        </p:nvSpPr>
        <p:spPr>
          <a:xfrm>
            <a:off x="7034784" y="5334000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814" y="304800"/>
            <a:ext cx="7544586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Backpack Menu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025384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Available in English &amp; Spanish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526A67-4BAE-45B3-A962-92E08E391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13641"/>
            <a:ext cx="7754280" cy="400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04799"/>
            <a:ext cx="7967221" cy="1105989"/>
          </a:xfrm>
        </p:spPr>
        <p:txBody>
          <a:bodyPr>
            <a:noAutofit/>
          </a:bodyPr>
          <a:lstStyle/>
          <a:p>
            <a:r>
              <a:rPr lang="en-US" sz="3750" dirty="0">
                <a:cs typeface="Helvetica" panose="020B0604020202020204" pitchFamily="34" charset="0"/>
              </a:rPr>
              <a:t>How does the Backpack Program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106"/>
            <a:ext cx="7315986" cy="82955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D6CBE-72CE-49ED-A21F-B366EBFDD555}"/>
              </a:ext>
            </a:extLst>
          </p:cNvPr>
          <p:cNvSpPr/>
          <p:nvPr/>
        </p:nvSpPr>
        <p:spPr>
          <a:xfrm>
            <a:off x="6982968" y="5447211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F72B955-39B2-4647-8146-4CA67AF83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520607"/>
              </p:ext>
            </p:extLst>
          </p:nvPr>
        </p:nvGraphicFramePr>
        <p:xfrm>
          <a:off x="1121791" y="565608"/>
          <a:ext cx="7607430" cy="52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6" descr="Library of backpack picture transparent images png files ...">
            <a:extLst>
              <a:ext uri="{FF2B5EF4-FFF2-40B4-BE49-F238E27FC236}">
                <a16:creationId xmlns:a16="http://schemas.microsoft.com/office/drawing/2014/main" id="{F2778F69-15AC-4764-BA77-A075EB3B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12" y="5670221"/>
            <a:ext cx="2713938" cy="10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9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700C87-8495-4DAF-BBDF-6E629F7F630C}"/>
              </a:ext>
            </a:extLst>
          </p:cNvPr>
          <p:cNvSpPr/>
          <p:nvPr/>
        </p:nvSpPr>
        <p:spPr>
          <a:xfrm>
            <a:off x="6982968" y="5447211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6200" cy="838200"/>
          </a:xfrm>
        </p:spPr>
        <p:txBody>
          <a:bodyPr>
            <a:noAutofit/>
          </a:bodyPr>
          <a:lstStyle/>
          <a:p>
            <a:r>
              <a:rPr lang="en-US" sz="3600" dirty="0">
                <a:cs typeface="Helvetica" panose="020B0604020202020204" pitchFamily="34" charset="0"/>
              </a:rPr>
              <a:t>Create a team to support the </a:t>
            </a:r>
            <a:br>
              <a:rPr lang="en-US" sz="3600" dirty="0">
                <a:cs typeface="Helvetica" panose="020B0604020202020204" pitchFamily="34" charset="0"/>
              </a:rPr>
            </a:br>
            <a:r>
              <a:rPr lang="en-US" sz="3600" dirty="0">
                <a:cs typeface="Helvetica" panose="020B0604020202020204" pitchFamily="34" charset="0"/>
              </a:rPr>
              <a:t>Backpack Program at your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848600" cy="5181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20000"/>
              </a:lnSpc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03580" lvl="2" indent="0">
              <a:buNone/>
            </a:pPr>
            <a:endParaRPr lang="en-US" dirty="0">
              <a:cs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432BBB-A3F2-44D6-BEC3-71063F95C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089803"/>
              </p:ext>
            </p:extLst>
          </p:nvPr>
        </p:nvGraphicFramePr>
        <p:xfrm>
          <a:off x="1084082" y="1410025"/>
          <a:ext cx="7334054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D3B82D-962C-4E7E-8723-C645759FD30E}"/>
              </a:ext>
            </a:extLst>
          </p:cNvPr>
          <p:cNvSpPr txBox="1"/>
          <p:nvPr/>
        </p:nvSpPr>
        <p:spPr>
          <a:xfrm>
            <a:off x="1404594" y="2971417"/>
            <a:ext cx="23567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Your </a:t>
            </a:r>
            <a:r>
              <a:rPr lang="en-US" sz="16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CN Specialist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Offer initial trainings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Conduct check-in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Arrange your orders and deliveries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Offer support when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F6FFF-2141-4BD7-9A31-0940B1CD83B7}"/>
              </a:ext>
            </a:extLst>
          </p:cNvPr>
          <p:cNvSpPr txBox="1"/>
          <p:nvPr/>
        </p:nvSpPr>
        <p:spPr>
          <a:xfrm>
            <a:off x="3761295" y="2960015"/>
            <a:ext cx="224357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Backpack Leaders </a:t>
            </a: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are responsible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Managing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Backpack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Breaking down BP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Food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Remaining in close contact with their 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St. Mary’s </a:t>
            </a:r>
            <a:r>
              <a:rPr lang="en-US" sz="14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CN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Time estimate: about 2 hours of work per week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C2070-2813-4D33-841B-489E883FACA7}"/>
              </a:ext>
            </a:extLst>
          </p:cNvPr>
          <p:cNvSpPr txBox="1"/>
          <p:nvPr/>
        </p:nvSpPr>
        <p:spPr>
          <a:xfrm>
            <a:off x="6659250" y="3200400"/>
            <a:ext cx="16834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Staff and volunteers </a:t>
            </a:r>
            <a:r>
              <a:rPr lang="en-US" sz="1400" b="1" dirty="0"/>
              <a:t>may: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Help identify families </a:t>
            </a:r>
            <a:br>
              <a:rPr lang="en-US" sz="1400" dirty="0"/>
            </a:br>
            <a:r>
              <a:rPr lang="en-US" sz="1400" dirty="0"/>
              <a:t>in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Help sort and store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Assist with distributing backpacks</a:t>
            </a:r>
          </a:p>
        </p:txBody>
      </p:sp>
      <p:pic>
        <p:nvPicPr>
          <p:cNvPr id="10" name="Graphic 9" descr="Group of people">
            <a:extLst>
              <a:ext uri="{FF2B5EF4-FFF2-40B4-BE49-F238E27FC236}">
                <a16:creationId xmlns:a16="http://schemas.microsoft.com/office/drawing/2014/main" id="{14238C05-65DF-4D4D-A176-8B45EB7E33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38354"/>
          <a:stretch/>
        </p:blipFill>
        <p:spPr>
          <a:xfrm>
            <a:off x="6391373" y="5410200"/>
            <a:ext cx="2496595" cy="13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0F22B6-AF86-49E6-9EA3-07BBD08CADC5}"/>
              </a:ext>
            </a:extLst>
          </p:cNvPr>
          <p:cNvSpPr/>
          <p:nvPr/>
        </p:nvSpPr>
        <p:spPr>
          <a:xfrm>
            <a:off x="7010400" y="5410200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Selecting Children to Receive a Backpack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69423"/>
            <a:ext cx="6096000" cy="4878977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300" u="sng" dirty="0">
                <a:solidFill>
                  <a:schemeClr val="accent6">
                    <a:lumMod val="75000"/>
                  </a:schemeClr>
                </a:solidFill>
              </a:rPr>
              <a:t>Eligibility</a:t>
            </a: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en-US" sz="330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  <a:t>Backpacks are intended for </a:t>
            </a:r>
            <a:b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  <a:t>children who are missing meals </a:t>
            </a:r>
            <a:b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  <a:t>on the weekend.</a:t>
            </a:r>
            <a:br>
              <a:rPr lang="en-US" sz="2600" dirty="0">
                <a:solidFill>
                  <a:schemeClr val="tx1"/>
                </a:solidFill>
                <a:cs typeface="Helvetica" panose="020B0604020202020204" pitchFamily="34" charset="0"/>
              </a:rPr>
            </a:br>
            <a:endParaRPr lang="en-US" sz="13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  <a:t>To make enrollment as simple as possible,</a:t>
            </a:r>
            <a:b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  <a:t>school personnel refer students to participate</a:t>
            </a:r>
            <a:r>
              <a:rPr lang="en-US" sz="2400" dirty="0">
                <a:solidFill>
                  <a:schemeClr val="tx1"/>
                </a:solidFill>
                <a:cs typeface="Helvetica" panose="020B0604020202020204" pitchFamily="34" charset="0"/>
              </a:rPr>
              <a:t>:</a:t>
            </a:r>
          </a:p>
          <a:p>
            <a:pPr lvl="1"/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St. Mary’s asks only for the student’s name or initials</a:t>
            </a:r>
          </a:p>
          <a:p>
            <a:pPr lvl="1"/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Sites may provide a letter along with the child’s first backpack,</a:t>
            </a:r>
            <a:br>
              <a:rPr lang="en-US" sz="18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offering parents/guardians a chance to opt-out of the program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8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  <a:t>Backpacks are intended for a family of 4. </a:t>
            </a:r>
            <a:b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cs typeface="Helvetica" panose="020B0604020202020204" pitchFamily="34" charset="0"/>
              </a:rPr>
              <a:t>Larger families may receive additional bags, if needed.</a:t>
            </a:r>
          </a:p>
        </p:txBody>
      </p:sp>
      <p:pic>
        <p:nvPicPr>
          <p:cNvPr id="6" name="Picture 5" descr="A person walking down the street&#10;&#10;Description automatically generated">
            <a:extLst>
              <a:ext uri="{FF2B5EF4-FFF2-40B4-BE49-F238E27FC236}">
                <a16:creationId xmlns:a16="http://schemas.microsoft.com/office/drawing/2014/main" id="{2B05C7CC-DE03-4438-BEBA-9F4530462F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2" t="14287" r="28362" b="4761"/>
          <a:stretch/>
        </p:blipFill>
        <p:spPr>
          <a:xfrm>
            <a:off x="6781800" y="1619250"/>
            <a:ext cx="1394661" cy="203835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6CDE6F-0E3A-499B-B3CA-75E2A84A7060}"/>
              </a:ext>
            </a:extLst>
          </p:cNvPr>
          <p:cNvSpPr/>
          <p:nvPr/>
        </p:nvSpPr>
        <p:spPr>
          <a:xfrm>
            <a:off x="7010400" y="5410200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Creating your Student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556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3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11C89A-37C3-43EA-B72A-F0CC865F8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984959"/>
              </p:ext>
            </p:extLst>
          </p:nvPr>
        </p:nvGraphicFramePr>
        <p:xfrm>
          <a:off x="381000" y="2286000"/>
          <a:ext cx="822567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A10A50-7DB8-448D-8DAA-09E1FE3103C8}"/>
              </a:ext>
            </a:extLst>
          </p:cNvPr>
          <p:cNvSpPr txBox="1">
            <a:spLocks/>
          </p:cNvSpPr>
          <p:nvPr/>
        </p:nvSpPr>
        <p:spPr>
          <a:xfrm>
            <a:off x="990600" y="1452890"/>
            <a:ext cx="7772400" cy="833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53682B"/>
                </a:solidFill>
                <a:latin typeface="Helvetica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Your Student List lets your CN Specialist know how many backpacks you need.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Follow these steps to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Create &amp; Adjust your list: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CD8B3-9A16-49E5-9C40-FE2956F433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34" t="47038" r="70416" b="20934"/>
          <a:stretch/>
        </p:blipFill>
        <p:spPr>
          <a:xfrm>
            <a:off x="6250813" y="2819400"/>
            <a:ext cx="2664587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98692C-6A67-40E6-A1F0-BCAC7C1D37D0}"/>
              </a:ext>
            </a:extLst>
          </p:cNvPr>
          <p:cNvSpPr/>
          <p:nvPr/>
        </p:nvSpPr>
        <p:spPr>
          <a:xfrm>
            <a:off x="7010400" y="5410200"/>
            <a:ext cx="1905000" cy="110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Backpack Deliveries (Part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7142"/>
            <a:ext cx="8001000" cy="1791093"/>
          </a:xfrm>
          <a:noFill/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/>
              <a:t>Once your Student List is approved, your CN Specialist </a:t>
            </a:r>
            <a:br>
              <a:rPr lang="en-US" sz="7200" dirty="0"/>
            </a:br>
            <a:r>
              <a:rPr lang="en-US" sz="7200" dirty="0"/>
              <a:t>will arrange your delivery schedule.</a:t>
            </a:r>
            <a:br>
              <a:rPr lang="en-US" sz="8000" dirty="0"/>
            </a:br>
            <a:r>
              <a:rPr lang="en-US" sz="6600" dirty="0">
                <a:solidFill>
                  <a:schemeClr val="tx1"/>
                </a:solidFill>
              </a:rPr>
              <a:t>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6600" dirty="0">
                <a:solidFill>
                  <a:schemeClr val="tx1"/>
                </a:solidFill>
              </a:rPr>
              <a:t>  </a:t>
            </a:r>
            <a:r>
              <a:rPr lang="en-US" sz="6600" dirty="0">
                <a:solidFill>
                  <a:schemeClr val="tx1"/>
                </a:solidFill>
                <a:sym typeface="Wingdings" panose="05000000000000000000" pitchFamily="2" charset="2"/>
              </a:rPr>
              <a:t> In metro Phoenix you may receive a </a:t>
            </a:r>
            <a:br>
              <a:rPr lang="en-US" sz="6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6600" dirty="0">
                <a:solidFill>
                  <a:schemeClr val="tx1"/>
                </a:solidFill>
                <a:sym typeface="Wingdings" panose="05000000000000000000" pitchFamily="2" charset="2"/>
              </a:rPr>
              <a:t>       delivery once per week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tx1"/>
                </a:solidFill>
                <a:sym typeface="Wingdings" panose="05000000000000000000" pitchFamily="2" charset="2"/>
              </a:rPr>
              <a:t>   Outside of metro Phoenix you may receive</a:t>
            </a:r>
            <a:br>
              <a:rPr lang="en-US" sz="6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6600" dirty="0">
                <a:solidFill>
                  <a:schemeClr val="tx1"/>
                </a:solidFill>
                <a:sym typeface="Wingdings" panose="05000000000000000000" pitchFamily="2" charset="2"/>
              </a:rPr>
              <a:t>       a delivery once or twice per month</a:t>
            </a:r>
          </a:p>
          <a:p>
            <a:pPr marL="0" indent="0">
              <a:lnSpc>
                <a:spcPct val="110000"/>
              </a:lnSpc>
              <a:buNone/>
            </a:pPr>
            <a:endParaRPr lang="en-US" sz="6400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pic>
        <p:nvPicPr>
          <p:cNvPr id="6" name="Picture 5" descr="A picture containing outdoor, road, truck, man&#10;&#10;Description automatically generated">
            <a:extLst>
              <a:ext uri="{FF2B5EF4-FFF2-40B4-BE49-F238E27FC236}">
                <a16:creationId xmlns:a16="http://schemas.microsoft.com/office/drawing/2014/main" id="{6923B64A-DE20-42E9-9B3B-9ABBDBC509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37" r="18965" b="17976"/>
          <a:stretch/>
        </p:blipFill>
        <p:spPr>
          <a:xfrm>
            <a:off x="6248400" y="1893739"/>
            <a:ext cx="2590800" cy="1611461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Picture 9" descr="A person standing in front of a box&#10;&#10;Description automatically generated">
            <a:extLst>
              <a:ext uri="{FF2B5EF4-FFF2-40B4-BE49-F238E27FC236}">
                <a16:creationId xmlns:a16="http://schemas.microsoft.com/office/drawing/2014/main" id="{3EEDB1BF-A8C2-43BB-8AD3-F385B88011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1111" r="25531" b="5667"/>
          <a:stretch/>
        </p:blipFill>
        <p:spPr>
          <a:xfrm>
            <a:off x="1263192" y="3725967"/>
            <a:ext cx="2187018" cy="190803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23D4C3-4E5A-457B-9ED7-FF1EA4CAE043}"/>
              </a:ext>
            </a:extLst>
          </p:cNvPr>
          <p:cNvSpPr txBox="1"/>
          <p:nvPr/>
        </p:nvSpPr>
        <p:spPr>
          <a:xfrm>
            <a:off x="947786" y="5633997"/>
            <a:ext cx="2667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Helvetica" panose="020B0604020202020204" pitchFamily="34" charset="0"/>
                <a:cs typeface="Helvetica" panose="020B0604020202020204" pitchFamily="34" charset="0"/>
              </a:rPr>
              <a:t>Driver bringing about 45 backpacks into a school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C3227-4FEA-4D87-8E3E-CD37BFF0C7AD}"/>
              </a:ext>
            </a:extLst>
          </p:cNvPr>
          <p:cNvSpPr txBox="1"/>
          <p:nvPr/>
        </p:nvSpPr>
        <p:spPr>
          <a:xfrm>
            <a:off x="4402317" y="3725967"/>
            <a:ext cx="4589283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Receiving a delivery:</a:t>
            </a:r>
          </a:p>
          <a:p>
            <a:endParaRPr lang="en-US" sz="15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Inform appropriate staff (front office/custodians) about the delivery, and where product should go.</a:t>
            </a:r>
            <a:b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Backpacks are delivered on pallets.</a:t>
            </a:r>
          </a:p>
          <a:p>
            <a:pPr lvl="1"/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If doorways are less than 4 feet wide, have </a:t>
            </a:r>
            <a:b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volunteers help unstack and carry in items.</a:t>
            </a:r>
          </a:p>
          <a:p>
            <a:pPr lvl="1"/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Let us know if roads or paths are not paved or accessible to a semi-truck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703B0C9-B62C-4D5D-BAEB-846F772FE1A5}" vid="{0123FA94-51E5-4772-B576-D41D46EE64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7BE1DE7DD65C46AFF00CDF7FA4B395" ma:contentTypeVersion="7" ma:contentTypeDescription="Create a new document." ma:contentTypeScope="" ma:versionID="3ca257c47cf9de2ed7957be71abf42dd">
  <xsd:schema xmlns:xsd="http://www.w3.org/2001/XMLSchema" xmlns:xs="http://www.w3.org/2001/XMLSchema" xmlns:p="http://schemas.microsoft.com/office/2006/metadata/properties" xmlns:ns3="458d3bbd-122e-485a-86e5-f8139f6471ae" xmlns:ns4="683dfa66-043f-44d9-8712-430d1569b16e" targetNamespace="http://schemas.microsoft.com/office/2006/metadata/properties" ma:root="true" ma:fieldsID="100df6967f0689868df4d62fde16c903" ns3:_="" ns4:_="">
    <xsd:import namespace="458d3bbd-122e-485a-86e5-f8139f6471ae"/>
    <xsd:import namespace="683dfa66-043f-44d9-8712-430d1569b1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d3bbd-122e-485a-86e5-f8139f6471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dfa66-043f-44d9-8712-430d1569b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FACEBE-63E7-4447-AA84-9A7A051D1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D32D6-2B11-4889-B93A-122C9D91D81C}">
  <ds:schemaRefs>
    <ds:schemaRef ds:uri="458d3bbd-122e-485a-86e5-f8139f6471ae"/>
    <ds:schemaRef ds:uri="683dfa66-043f-44d9-8712-430d1569b1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FF6CE9-0DF7-422F-8BCB-23D7CCAD8AB3}">
  <ds:schemaRefs>
    <ds:schemaRef ds:uri="http://purl.org/dc/elements/1.1/"/>
    <ds:schemaRef ds:uri="683dfa66-043f-44d9-8712-430d1569b16e"/>
    <ds:schemaRef ds:uri="http://schemas.openxmlformats.org/package/2006/metadata/core-properties"/>
    <ds:schemaRef ds:uri="http://purl.org/dc/terms/"/>
    <ds:schemaRef ds:uri="458d3bbd-122e-485a-86e5-f8139f6471a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6610</TotalTime>
  <Words>2028</Words>
  <Application>Microsoft Office PowerPoint</Application>
  <PresentationFormat>On-screen Show (4:3)</PresentationFormat>
  <Paragraphs>210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Helvetica</vt:lpstr>
      <vt:lpstr>Symbol</vt:lpstr>
      <vt:lpstr>Wingdings</vt:lpstr>
      <vt:lpstr>Theme1</vt:lpstr>
      <vt:lpstr>The Backpack Program</vt:lpstr>
      <vt:lpstr>What is the Backpack Program? </vt:lpstr>
      <vt:lpstr>What is a Backpack?</vt:lpstr>
      <vt:lpstr>Backpack Menu </vt:lpstr>
      <vt:lpstr>How does the Backpack Program work?</vt:lpstr>
      <vt:lpstr>Create a team to support the  Backpack Program at your site</vt:lpstr>
      <vt:lpstr>Selecting Children to Receive a Backpack</vt:lpstr>
      <vt:lpstr>Creating your Student List</vt:lpstr>
      <vt:lpstr>Backpack Deliveries (Part 1 of 2)</vt:lpstr>
      <vt:lpstr>Backpack Deliveries (Part 2 of 2)</vt:lpstr>
      <vt:lpstr>Backpack Storage</vt:lpstr>
      <vt:lpstr>Managing Inventory</vt:lpstr>
      <vt:lpstr>Food Safety</vt:lpstr>
      <vt:lpstr>Backpack Distribution</vt:lpstr>
      <vt:lpstr>Record Keeping - Weekly Tally</vt:lpstr>
      <vt:lpstr>Inventory &amp; Order Changes</vt:lpstr>
      <vt:lpstr>Backpack Boxes</vt:lpstr>
      <vt:lpstr>Ensuring Accessibility &amp; Quality</vt:lpstr>
      <vt:lpstr>Corrective Action</vt:lpstr>
      <vt:lpstr>Link2Feed Software (Rural Sites) </vt:lpstr>
      <vt:lpstr>Contact 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Feeding</dc:title>
  <dc:creator>smlopez</dc:creator>
  <cp:lastModifiedBy>Terra Masias</cp:lastModifiedBy>
  <cp:revision>39</cp:revision>
  <cp:lastPrinted>2021-12-09T15:58:25Z</cp:lastPrinted>
  <dcterms:created xsi:type="dcterms:W3CDTF">2015-03-26T19:18:39Z</dcterms:created>
  <dcterms:modified xsi:type="dcterms:W3CDTF">2022-01-31T17:38:37Z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0x010100117BE1DE7DD65C46AFF00CDF7FA4B395</vt:lpwstr>
  </property>
</Properties>
</file>